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Economica"/>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conomica-bold.fntdata"/><Relationship Id="rId21" Type="http://schemas.openxmlformats.org/officeDocument/2006/relationships/font" Target="fonts/Economica-regular.fntdata"/><Relationship Id="rId24" Type="http://schemas.openxmlformats.org/officeDocument/2006/relationships/font" Target="fonts/Economica-boldItalic.fntdata"/><Relationship Id="rId23"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7d4dea40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7d4dea40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hardware components, we are using the user’s webcam and a raspberry pi connected to a breadboard with 2 led lights. Software wise we’re using Python which involves using OpenCV and a facenet library called facenet_recognition”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61243ae9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61243ae9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6842754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6842754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7db6d13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7db6d13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challenges we encountered was figuring out how to get the code to work across different platforms since each platform had different requirements software wise. We also had trouble at first with getting the app to recognize faces well as it kept mixing up several asian people in our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61243ae9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61243ae9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6842751e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6842751e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61243ae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61243ae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61243ae9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61243ae9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5b3acca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5b3acca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7d4dea4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7d4dea4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5b3acca7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5b3acca7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684275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6842751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Sofia</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5b3acca7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5b3acca7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how the project works is that you turn on the webcam and you have a person face the camera. You know a person is facing the camera correctly if you see a blue bounding box around the person’s face when they look into the camera. The camera implements preprocessing algorithms to both align and brighten the image that way the program and identify the person’s face easier. Then, Facenet uses our trained models to identify the person’s face and output the person’s image that is saved within our dataset. If the person’s face is not identified, the program publishes a mqtt message to the rasp pi to blink the red led light, and vice versa, the rasp pi will blink the green led light”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7d4dea408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7d4dea408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2744013" y="1137700"/>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2" name="Google Shape;12;p2"/>
          <p:cNvSpPr/>
          <p:nvPr/>
        </p:nvSpPr>
        <p:spPr>
          <a:xfrm rot="10800000">
            <a:off x="5318350" y="2885725"/>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3" name="Google Shape;13;p2"/>
          <p:cNvSpPr txBox="1"/>
          <p:nvPr>
            <p:ph type="ctrTitle"/>
          </p:nvPr>
        </p:nvSpPr>
        <p:spPr>
          <a:xfrm>
            <a:off x="3044700" y="1579380"/>
            <a:ext cx="3054600" cy="15372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Arial"/>
              <a:buChar char="●"/>
              <a:defRPr sz="3600">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
        <p:nvSpPr>
          <p:cNvPr id="14" name="Google Shape;14;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Font typeface="Arial"/>
              <a:buNone/>
              <a:defRPr sz="2100">
                <a:latin typeface="Arial"/>
                <a:ea typeface="Arial"/>
                <a:cs typeface="Arial"/>
                <a:sym typeface="Arial"/>
              </a:defRPr>
            </a:lvl1pPr>
            <a:lvl2pPr lvl="1" rtl="0" algn="ctr">
              <a:lnSpc>
                <a:spcPct val="100000"/>
              </a:lnSpc>
              <a:spcBef>
                <a:spcPts val="0"/>
              </a:spcBef>
              <a:spcAft>
                <a:spcPts val="0"/>
              </a:spcAft>
              <a:buSzPts val="2100"/>
              <a:buFont typeface="Arial"/>
              <a:buNone/>
              <a:defRPr sz="2100">
                <a:latin typeface="Arial"/>
                <a:ea typeface="Arial"/>
                <a:cs typeface="Arial"/>
                <a:sym typeface="Arial"/>
              </a:defRPr>
            </a:lvl2pPr>
            <a:lvl3pPr lvl="2" rtl="0" algn="ctr">
              <a:lnSpc>
                <a:spcPct val="100000"/>
              </a:lnSpc>
              <a:spcBef>
                <a:spcPts val="0"/>
              </a:spcBef>
              <a:spcAft>
                <a:spcPts val="0"/>
              </a:spcAft>
              <a:buSzPts val="2100"/>
              <a:buFont typeface="Arial"/>
              <a:buNone/>
              <a:defRPr sz="2100">
                <a:latin typeface="Arial"/>
                <a:ea typeface="Arial"/>
                <a:cs typeface="Arial"/>
                <a:sym typeface="Arial"/>
              </a:defRPr>
            </a:lvl3pPr>
            <a:lvl4pPr lvl="3" rtl="0" algn="ctr">
              <a:lnSpc>
                <a:spcPct val="100000"/>
              </a:lnSpc>
              <a:spcBef>
                <a:spcPts val="0"/>
              </a:spcBef>
              <a:spcAft>
                <a:spcPts val="0"/>
              </a:spcAft>
              <a:buSzPts val="2100"/>
              <a:buFont typeface="Arial"/>
              <a:buNone/>
              <a:defRPr sz="2100">
                <a:latin typeface="Arial"/>
                <a:ea typeface="Arial"/>
                <a:cs typeface="Arial"/>
                <a:sym typeface="Arial"/>
              </a:defRPr>
            </a:lvl4pPr>
            <a:lvl5pPr lvl="4" rtl="0" algn="ctr">
              <a:lnSpc>
                <a:spcPct val="100000"/>
              </a:lnSpc>
              <a:spcBef>
                <a:spcPts val="0"/>
              </a:spcBef>
              <a:spcAft>
                <a:spcPts val="0"/>
              </a:spcAft>
              <a:buSzPts val="2100"/>
              <a:buFont typeface="Arial"/>
              <a:buNone/>
              <a:defRPr sz="2100">
                <a:latin typeface="Arial"/>
                <a:ea typeface="Arial"/>
                <a:cs typeface="Arial"/>
                <a:sym typeface="Arial"/>
              </a:defRPr>
            </a:lvl5pPr>
            <a:lvl6pPr lvl="5" rtl="0" algn="ctr">
              <a:lnSpc>
                <a:spcPct val="100000"/>
              </a:lnSpc>
              <a:spcBef>
                <a:spcPts val="0"/>
              </a:spcBef>
              <a:spcAft>
                <a:spcPts val="0"/>
              </a:spcAft>
              <a:buSzPts val="2100"/>
              <a:buFont typeface="Arial"/>
              <a:buNone/>
              <a:defRPr sz="2100">
                <a:latin typeface="Arial"/>
                <a:ea typeface="Arial"/>
                <a:cs typeface="Arial"/>
                <a:sym typeface="Arial"/>
              </a:defRPr>
            </a:lvl6pPr>
            <a:lvl7pPr lvl="6" rtl="0" algn="ctr">
              <a:lnSpc>
                <a:spcPct val="100000"/>
              </a:lnSpc>
              <a:spcBef>
                <a:spcPts val="0"/>
              </a:spcBef>
              <a:spcAft>
                <a:spcPts val="0"/>
              </a:spcAft>
              <a:buSzPts val="2100"/>
              <a:buFont typeface="Arial"/>
              <a:buNone/>
              <a:defRPr sz="2100">
                <a:latin typeface="Arial"/>
                <a:ea typeface="Arial"/>
                <a:cs typeface="Arial"/>
                <a:sym typeface="Arial"/>
              </a:defRPr>
            </a:lvl7pPr>
            <a:lvl8pPr lvl="7" rtl="0" algn="ctr">
              <a:lnSpc>
                <a:spcPct val="100000"/>
              </a:lnSpc>
              <a:spcBef>
                <a:spcPts val="0"/>
              </a:spcBef>
              <a:spcAft>
                <a:spcPts val="0"/>
              </a:spcAft>
              <a:buSzPts val="2100"/>
              <a:buFont typeface="Arial"/>
              <a:buNone/>
              <a:defRPr sz="2100">
                <a:latin typeface="Arial"/>
                <a:ea typeface="Arial"/>
                <a:cs typeface="Arial"/>
                <a:sym typeface="Arial"/>
              </a:defRPr>
            </a:lvl8pPr>
            <a:lvl9pPr lvl="8" rtl="0" algn="ctr">
              <a:lnSpc>
                <a:spcPct val="100000"/>
              </a:lnSpc>
              <a:spcBef>
                <a:spcPts val="0"/>
              </a:spcBef>
              <a:spcAft>
                <a:spcPts val="0"/>
              </a:spcAft>
              <a:buSzPts val="2100"/>
              <a:buFont typeface="Arial"/>
              <a:buNone/>
              <a:defRPr sz="2100">
                <a:latin typeface="Arial"/>
                <a:ea typeface="Arial"/>
                <a:cs typeface="Arial"/>
                <a:sym typeface="Arial"/>
              </a:defRPr>
            </a:lvl9pPr>
          </a:lstStyle>
          <a:p/>
        </p:txBody>
      </p:sp>
      <p:sp>
        <p:nvSpPr>
          <p:cNvPr id="15" name="Google Shape;15;p2"/>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9" name="Google Shape;19;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Arial"/>
              <a:buChar char="●"/>
              <a:defRPr sz="3600">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
        <p:nvSpPr>
          <p:cNvPr id="20" name="Google Shape;20;p3"/>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0" y="5045700"/>
            <a:ext cx="9144000" cy="97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306063" y="468975"/>
            <a:ext cx="8520600" cy="831300"/>
          </a:xfrm>
          <a:prstGeom prst="rect">
            <a:avLst/>
          </a:prstGeom>
        </p:spPr>
        <p:txBody>
          <a:bodyPr anchorCtr="0" anchor="ctr" bIns="91425" lIns="91425" spcFirstLastPara="1" rIns="91425" wrap="square" tIns="91425"/>
          <a:lstStyle>
            <a:lvl1pPr lvl="0" rtl="0" algn="ctr">
              <a:spcBef>
                <a:spcPts val="0"/>
              </a:spcBef>
              <a:spcAft>
                <a:spcPts val="0"/>
              </a:spcAft>
              <a:buSzPts val="3200"/>
              <a:buFont typeface="Arial"/>
              <a:buChar char="●"/>
              <a:defRPr>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
        <p:nvSpPr>
          <p:cNvPr id="24" name="Google Shape;24;p4"/>
          <p:cNvSpPr txBox="1"/>
          <p:nvPr>
            <p:ph idx="1" type="body"/>
          </p:nvPr>
        </p:nvSpPr>
        <p:spPr>
          <a:xfrm>
            <a:off x="311700" y="1572501"/>
            <a:ext cx="8520600" cy="3303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Arial"/>
              <a:buChar char="●"/>
              <a:defRPr>
                <a:latin typeface="Arial"/>
                <a:ea typeface="Arial"/>
                <a:cs typeface="Arial"/>
                <a:sym typeface="Arial"/>
              </a:defRPr>
            </a:lvl1pPr>
            <a:lvl2pPr indent="-317500" lvl="1" marL="914400" rtl="0">
              <a:spcBef>
                <a:spcPts val="1600"/>
              </a:spcBef>
              <a:spcAft>
                <a:spcPts val="0"/>
              </a:spcAft>
              <a:buSzPts val="1400"/>
              <a:buFont typeface="Arial"/>
              <a:buChar char="○"/>
              <a:defRPr>
                <a:latin typeface="Arial"/>
                <a:ea typeface="Arial"/>
                <a:cs typeface="Arial"/>
                <a:sym typeface="Arial"/>
              </a:defRPr>
            </a:lvl2pPr>
            <a:lvl3pPr indent="-317500" lvl="2" marL="1371600" rtl="0">
              <a:spcBef>
                <a:spcPts val="1600"/>
              </a:spcBef>
              <a:spcAft>
                <a:spcPts val="0"/>
              </a:spcAft>
              <a:buSzPts val="1400"/>
              <a:buFont typeface="Arial"/>
              <a:buChar char="■"/>
              <a:defRPr>
                <a:latin typeface="Arial"/>
                <a:ea typeface="Arial"/>
                <a:cs typeface="Arial"/>
                <a:sym typeface="Arial"/>
              </a:defRPr>
            </a:lvl3pPr>
            <a:lvl4pPr indent="-317500" lvl="3" marL="1828800" rtl="0">
              <a:spcBef>
                <a:spcPts val="1600"/>
              </a:spcBef>
              <a:spcAft>
                <a:spcPts val="0"/>
              </a:spcAft>
              <a:buSzPts val="1400"/>
              <a:buFont typeface="Arial"/>
              <a:buChar char="●"/>
              <a:defRPr>
                <a:latin typeface="Arial"/>
                <a:ea typeface="Arial"/>
                <a:cs typeface="Arial"/>
                <a:sym typeface="Arial"/>
              </a:defRPr>
            </a:lvl4pPr>
            <a:lvl5pPr indent="-317500" lvl="4" marL="2286000" rtl="0">
              <a:spcBef>
                <a:spcPts val="1600"/>
              </a:spcBef>
              <a:spcAft>
                <a:spcPts val="0"/>
              </a:spcAft>
              <a:buSzPts val="1400"/>
              <a:buFont typeface="Arial"/>
              <a:buChar char="○"/>
              <a:defRPr>
                <a:latin typeface="Arial"/>
                <a:ea typeface="Arial"/>
                <a:cs typeface="Arial"/>
                <a:sym typeface="Arial"/>
              </a:defRPr>
            </a:lvl5pPr>
            <a:lvl6pPr indent="-317500" lvl="5" marL="2743200" rtl="0">
              <a:spcBef>
                <a:spcPts val="1600"/>
              </a:spcBef>
              <a:spcAft>
                <a:spcPts val="0"/>
              </a:spcAft>
              <a:buSzPts val="1400"/>
              <a:buFont typeface="Arial"/>
              <a:buChar char="■"/>
              <a:defRPr>
                <a:latin typeface="Arial"/>
                <a:ea typeface="Arial"/>
                <a:cs typeface="Arial"/>
                <a:sym typeface="Arial"/>
              </a:defRPr>
            </a:lvl6pPr>
            <a:lvl7pPr indent="-317500" lvl="6" marL="3200400" rtl="0">
              <a:spcBef>
                <a:spcPts val="1600"/>
              </a:spcBef>
              <a:spcAft>
                <a:spcPts val="0"/>
              </a:spcAft>
              <a:buSzPts val="1400"/>
              <a:buFont typeface="Arial"/>
              <a:buChar char="●"/>
              <a:defRPr>
                <a:latin typeface="Arial"/>
                <a:ea typeface="Arial"/>
                <a:cs typeface="Arial"/>
                <a:sym typeface="Arial"/>
              </a:defRPr>
            </a:lvl7pPr>
            <a:lvl8pPr indent="-317500" lvl="7" marL="3657600" rtl="0">
              <a:spcBef>
                <a:spcPts val="1600"/>
              </a:spcBef>
              <a:spcAft>
                <a:spcPts val="0"/>
              </a:spcAft>
              <a:buSzPts val="1400"/>
              <a:buFont typeface="Arial"/>
              <a:buChar char="○"/>
              <a:defRPr>
                <a:latin typeface="Arial"/>
                <a:ea typeface="Arial"/>
                <a:cs typeface="Arial"/>
                <a:sym typeface="Arial"/>
              </a:defRPr>
            </a:lvl8pPr>
            <a:lvl9pPr indent="-317500" lvl="8" marL="4114800" rtl="0">
              <a:spcBef>
                <a:spcPts val="1600"/>
              </a:spcBef>
              <a:spcAft>
                <a:spcPts val="1600"/>
              </a:spcAft>
              <a:buSzPts val="1400"/>
              <a:buFont typeface="Arial"/>
              <a:buChar char="■"/>
              <a:defRPr>
                <a:latin typeface="Arial"/>
                <a:ea typeface="Arial"/>
                <a:cs typeface="Arial"/>
                <a:sym typeface="Arial"/>
              </a:defRPr>
            </a:lvl9pPr>
          </a:lstStyle>
          <a:p/>
        </p:txBody>
      </p:sp>
      <p:sp>
        <p:nvSpPr>
          <p:cNvPr id="25" name="Google Shape;25;p4"/>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idx="1" type="body"/>
          </p:nvPr>
        </p:nvSpPr>
        <p:spPr>
          <a:xfrm>
            <a:off x="311700" y="1410075"/>
            <a:ext cx="3999900" cy="3169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Arial"/>
              <a:buChar char="●"/>
              <a:defRPr sz="1400">
                <a:latin typeface="Arial"/>
                <a:ea typeface="Arial"/>
                <a:cs typeface="Arial"/>
                <a:sym typeface="Arial"/>
              </a:defRPr>
            </a:lvl1pPr>
            <a:lvl2pPr indent="-304800" lvl="1" marL="914400" rtl="0">
              <a:spcBef>
                <a:spcPts val="1600"/>
              </a:spcBef>
              <a:spcAft>
                <a:spcPts val="0"/>
              </a:spcAft>
              <a:buSzPts val="1200"/>
              <a:buFont typeface="Arial"/>
              <a:buChar char="○"/>
              <a:defRPr sz="1200">
                <a:latin typeface="Arial"/>
                <a:ea typeface="Arial"/>
                <a:cs typeface="Arial"/>
                <a:sym typeface="Arial"/>
              </a:defRPr>
            </a:lvl2pPr>
            <a:lvl3pPr indent="-304800" lvl="2" marL="1371600" rtl="0">
              <a:spcBef>
                <a:spcPts val="1600"/>
              </a:spcBef>
              <a:spcAft>
                <a:spcPts val="0"/>
              </a:spcAft>
              <a:buSzPts val="1200"/>
              <a:buFont typeface="Arial"/>
              <a:buChar char="■"/>
              <a:defRPr sz="1200">
                <a:latin typeface="Arial"/>
                <a:ea typeface="Arial"/>
                <a:cs typeface="Arial"/>
                <a:sym typeface="Arial"/>
              </a:defRPr>
            </a:lvl3pPr>
            <a:lvl4pPr indent="-304800" lvl="3" marL="1828800" rtl="0">
              <a:spcBef>
                <a:spcPts val="1600"/>
              </a:spcBef>
              <a:spcAft>
                <a:spcPts val="0"/>
              </a:spcAft>
              <a:buSzPts val="1200"/>
              <a:buFont typeface="Arial"/>
              <a:buChar char="●"/>
              <a:defRPr sz="1200">
                <a:latin typeface="Arial"/>
                <a:ea typeface="Arial"/>
                <a:cs typeface="Arial"/>
                <a:sym typeface="Arial"/>
              </a:defRPr>
            </a:lvl4pPr>
            <a:lvl5pPr indent="-304800" lvl="4" marL="2286000" rtl="0">
              <a:spcBef>
                <a:spcPts val="1600"/>
              </a:spcBef>
              <a:spcAft>
                <a:spcPts val="0"/>
              </a:spcAft>
              <a:buSzPts val="1200"/>
              <a:buFont typeface="Arial"/>
              <a:buChar char="○"/>
              <a:defRPr sz="1200">
                <a:latin typeface="Arial"/>
                <a:ea typeface="Arial"/>
                <a:cs typeface="Arial"/>
                <a:sym typeface="Arial"/>
              </a:defRPr>
            </a:lvl5pPr>
            <a:lvl6pPr indent="-304800" lvl="5" marL="2743200" rtl="0">
              <a:spcBef>
                <a:spcPts val="1600"/>
              </a:spcBef>
              <a:spcAft>
                <a:spcPts val="0"/>
              </a:spcAft>
              <a:buSzPts val="1200"/>
              <a:buFont typeface="Arial"/>
              <a:buChar char="■"/>
              <a:defRPr sz="1200">
                <a:latin typeface="Arial"/>
                <a:ea typeface="Arial"/>
                <a:cs typeface="Arial"/>
                <a:sym typeface="Arial"/>
              </a:defRPr>
            </a:lvl6pPr>
            <a:lvl7pPr indent="-304800" lvl="6" marL="3200400" rtl="0">
              <a:spcBef>
                <a:spcPts val="1600"/>
              </a:spcBef>
              <a:spcAft>
                <a:spcPts val="0"/>
              </a:spcAft>
              <a:buSzPts val="1200"/>
              <a:buFont typeface="Arial"/>
              <a:buChar char="●"/>
              <a:defRPr sz="1200">
                <a:latin typeface="Arial"/>
                <a:ea typeface="Arial"/>
                <a:cs typeface="Arial"/>
                <a:sym typeface="Arial"/>
              </a:defRPr>
            </a:lvl7pPr>
            <a:lvl8pPr indent="-304800" lvl="7" marL="3657600" rtl="0">
              <a:spcBef>
                <a:spcPts val="1600"/>
              </a:spcBef>
              <a:spcAft>
                <a:spcPts val="0"/>
              </a:spcAft>
              <a:buSzPts val="1200"/>
              <a:buFont typeface="Arial"/>
              <a:buChar char="○"/>
              <a:defRPr sz="1200">
                <a:latin typeface="Arial"/>
                <a:ea typeface="Arial"/>
                <a:cs typeface="Arial"/>
                <a:sym typeface="Arial"/>
              </a:defRPr>
            </a:lvl8pPr>
            <a:lvl9pPr indent="-304800" lvl="8" marL="4114800" rtl="0">
              <a:spcBef>
                <a:spcPts val="1600"/>
              </a:spcBef>
              <a:spcAft>
                <a:spcPts val="1600"/>
              </a:spcAft>
              <a:buSzPts val="1200"/>
              <a:buFont typeface="Arial"/>
              <a:buChar char="■"/>
              <a:defRPr sz="1200">
                <a:latin typeface="Arial"/>
                <a:ea typeface="Arial"/>
                <a:cs typeface="Arial"/>
                <a:sym typeface="Arial"/>
              </a:defRPr>
            </a:lvl9pPr>
          </a:lstStyle>
          <a:p/>
        </p:txBody>
      </p:sp>
      <p:sp>
        <p:nvSpPr>
          <p:cNvPr id="28" name="Google Shape;28;p5"/>
          <p:cNvSpPr txBox="1"/>
          <p:nvPr>
            <p:ph idx="2" type="body"/>
          </p:nvPr>
        </p:nvSpPr>
        <p:spPr>
          <a:xfrm>
            <a:off x="4832400" y="1410025"/>
            <a:ext cx="3999900" cy="3169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Arial"/>
              <a:buChar char="●"/>
              <a:defRPr sz="1400">
                <a:latin typeface="Arial"/>
                <a:ea typeface="Arial"/>
                <a:cs typeface="Arial"/>
                <a:sym typeface="Arial"/>
              </a:defRPr>
            </a:lvl1pPr>
            <a:lvl2pPr indent="-304800" lvl="1" marL="914400" rtl="0">
              <a:spcBef>
                <a:spcPts val="1600"/>
              </a:spcBef>
              <a:spcAft>
                <a:spcPts val="0"/>
              </a:spcAft>
              <a:buSzPts val="1200"/>
              <a:buFont typeface="Arial"/>
              <a:buChar char="○"/>
              <a:defRPr sz="1200">
                <a:latin typeface="Arial"/>
                <a:ea typeface="Arial"/>
                <a:cs typeface="Arial"/>
                <a:sym typeface="Arial"/>
              </a:defRPr>
            </a:lvl2pPr>
            <a:lvl3pPr indent="-304800" lvl="2" marL="1371600" rtl="0">
              <a:spcBef>
                <a:spcPts val="1600"/>
              </a:spcBef>
              <a:spcAft>
                <a:spcPts val="0"/>
              </a:spcAft>
              <a:buSzPts val="1200"/>
              <a:buFont typeface="Arial"/>
              <a:buChar char="■"/>
              <a:defRPr sz="1200">
                <a:latin typeface="Arial"/>
                <a:ea typeface="Arial"/>
                <a:cs typeface="Arial"/>
                <a:sym typeface="Arial"/>
              </a:defRPr>
            </a:lvl3pPr>
            <a:lvl4pPr indent="-304800" lvl="3" marL="1828800" rtl="0">
              <a:spcBef>
                <a:spcPts val="1600"/>
              </a:spcBef>
              <a:spcAft>
                <a:spcPts val="0"/>
              </a:spcAft>
              <a:buSzPts val="1200"/>
              <a:buFont typeface="Arial"/>
              <a:buChar char="●"/>
              <a:defRPr sz="1200">
                <a:latin typeface="Arial"/>
                <a:ea typeface="Arial"/>
                <a:cs typeface="Arial"/>
                <a:sym typeface="Arial"/>
              </a:defRPr>
            </a:lvl4pPr>
            <a:lvl5pPr indent="-304800" lvl="4" marL="2286000" rtl="0">
              <a:spcBef>
                <a:spcPts val="1600"/>
              </a:spcBef>
              <a:spcAft>
                <a:spcPts val="0"/>
              </a:spcAft>
              <a:buSzPts val="1200"/>
              <a:buFont typeface="Arial"/>
              <a:buChar char="○"/>
              <a:defRPr sz="1200">
                <a:latin typeface="Arial"/>
                <a:ea typeface="Arial"/>
                <a:cs typeface="Arial"/>
                <a:sym typeface="Arial"/>
              </a:defRPr>
            </a:lvl5pPr>
            <a:lvl6pPr indent="-304800" lvl="5" marL="2743200" rtl="0">
              <a:spcBef>
                <a:spcPts val="1600"/>
              </a:spcBef>
              <a:spcAft>
                <a:spcPts val="0"/>
              </a:spcAft>
              <a:buSzPts val="1200"/>
              <a:buFont typeface="Arial"/>
              <a:buChar char="■"/>
              <a:defRPr sz="1200">
                <a:latin typeface="Arial"/>
                <a:ea typeface="Arial"/>
                <a:cs typeface="Arial"/>
                <a:sym typeface="Arial"/>
              </a:defRPr>
            </a:lvl6pPr>
            <a:lvl7pPr indent="-304800" lvl="6" marL="3200400" rtl="0">
              <a:spcBef>
                <a:spcPts val="1600"/>
              </a:spcBef>
              <a:spcAft>
                <a:spcPts val="0"/>
              </a:spcAft>
              <a:buSzPts val="1200"/>
              <a:buFont typeface="Arial"/>
              <a:buChar char="●"/>
              <a:defRPr sz="1200">
                <a:latin typeface="Arial"/>
                <a:ea typeface="Arial"/>
                <a:cs typeface="Arial"/>
                <a:sym typeface="Arial"/>
              </a:defRPr>
            </a:lvl7pPr>
            <a:lvl8pPr indent="-304800" lvl="7" marL="3657600" rtl="0">
              <a:spcBef>
                <a:spcPts val="1600"/>
              </a:spcBef>
              <a:spcAft>
                <a:spcPts val="0"/>
              </a:spcAft>
              <a:buSzPts val="1200"/>
              <a:buFont typeface="Arial"/>
              <a:buChar char="○"/>
              <a:defRPr sz="1200">
                <a:latin typeface="Arial"/>
                <a:ea typeface="Arial"/>
                <a:cs typeface="Arial"/>
                <a:sym typeface="Arial"/>
              </a:defRPr>
            </a:lvl8pPr>
            <a:lvl9pPr indent="-304800" lvl="8" marL="4114800" rtl="0">
              <a:spcBef>
                <a:spcPts val="1600"/>
              </a:spcBef>
              <a:spcAft>
                <a:spcPts val="1600"/>
              </a:spcAft>
              <a:buSzPts val="1200"/>
              <a:buFont typeface="Arial"/>
              <a:buChar char="■"/>
              <a:defRPr sz="1200">
                <a:latin typeface="Arial"/>
                <a:ea typeface="Arial"/>
                <a:cs typeface="Arial"/>
                <a:sym typeface="Arial"/>
              </a:defRPr>
            </a:lvl9pPr>
          </a:lstStyle>
          <a:p/>
        </p:txBody>
      </p:sp>
      <p:sp>
        <p:nvSpPr>
          <p:cNvPr id="29" name="Google Shape;29;p5"/>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type="title"/>
          </p:nvPr>
        </p:nvSpPr>
        <p:spPr>
          <a:xfrm>
            <a:off x="306063" y="468975"/>
            <a:ext cx="8520600" cy="831300"/>
          </a:xfrm>
          <a:prstGeom prst="rect">
            <a:avLst/>
          </a:prstGeom>
        </p:spPr>
        <p:txBody>
          <a:bodyPr anchorCtr="0" anchor="ctr" bIns="91425" lIns="91425" spcFirstLastPara="1" rIns="91425" wrap="square" tIns="91425"/>
          <a:lstStyle>
            <a:lvl1pPr lvl="0" rtl="0" algn="ctr">
              <a:spcBef>
                <a:spcPts val="0"/>
              </a:spcBef>
              <a:spcAft>
                <a:spcPts val="0"/>
              </a:spcAft>
              <a:buSzPts val="3200"/>
              <a:buFont typeface="Arial"/>
              <a:buChar char="●"/>
              <a:defRPr>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ph type="title"/>
          </p:nvPr>
        </p:nvSpPr>
        <p:spPr>
          <a:xfrm>
            <a:off x="306063" y="468975"/>
            <a:ext cx="8520600" cy="8313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Arial"/>
              <a:buChar char="●"/>
              <a:defRPr sz="3600">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Arial"/>
              <a:buChar char="●"/>
              <a:defRPr sz="1200">
                <a:latin typeface="Arial"/>
                <a:ea typeface="Arial"/>
                <a:cs typeface="Arial"/>
                <a:sym typeface="Arial"/>
              </a:defRPr>
            </a:lvl1pPr>
            <a:lvl2pPr indent="-304800" lvl="1" marL="914400" rtl="0">
              <a:spcBef>
                <a:spcPts val="1600"/>
              </a:spcBef>
              <a:spcAft>
                <a:spcPts val="0"/>
              </a:spcAft>
              <a:buSzPts val="1200"/>
              <a:buFont typeface="Arial"/>
              <a:buChar char="○"/>
              <a:defRPr sz="1200">
                <a:latin typeface="Arial"/>
                <a:ea typeface="Arial"/>
                <a:cs typeface="Arial"/>
                <a:sym typeface="Arial"/>
              </a:defRPr>
            </a:lvl2pPr>
            <a:lvl3pPr indent="-304800" lvl="2" marL="1371600" rtl="0">
              <a:spcBef>
                <a:spcPts val="1600"/>
              </a:spcBef>
              <a:spcAft>
                <a:spcPts val="0"/>
              </a:spcAft>
              <a:buSzPts val="1200"/>
              <a:buFont typeface="Arial"/>
              <a:buChar char="■"/>
              <a:defRPr sz="1200">
                <a:latin typeface="Arial"/>
                <a:ea typeface="Arial"/>
                <a:cs typeface="Arial"/>
                <a:sym typeface="Arial"/>
              </a:defRPr>
            </a:lvl3pPr>
            <a:lvl4pPr indent="-304800" lvl="3" marL="1828800" rtl="0">
              <a:spcBef>
                <a:spcPts val="1600"/>
              </a:spcBef>
              <a:spcAft>
                <a:spcPts val="0"/>
              </a:spcAft>
              <a:buSzPts val="1200"/>
              <a:buFont typeface="Arial"/>
              <a:buChar char="●"/>
              <a:defRPr sz="1200">
                <a:latin typeface="Arial"/>
                <a:ea typeface="Arial"/>
                <a:cs typeface="Arial"/>
                <a:sym typeface="Arial"/>
              </a:defRPr>
            </a:lvl4pPr>
            <a:lvl5pPr indent="-304800" lvl="4" marL="2286000" rtl="0">
              <a:spcBef>
                <a:spcPts val="1600"/>
              </a:spcBef>
              <a:spcAft>
                <a:spcPts val="0"/>
              </a:spcAft>
              <a:buSzPts val="1200"/>
              <a:buFont typeface="Arial"/>
              <a:buChar char="○"/>
              <a:defRPr sz="1200">
                <a:latin typeface="Arial"/>
                <a:ea typeface="Arial"/>
                <a:cs typeface="Arial"/>
                <a:sym typeface="Arial"/>
              </a:defRPr>
            </a:lvl5pPr>
            <a:lvl6pPr indent="-304800" lvl="5" marL="2743200" rtl="0">
              <a:spcBef>
                <a:spcPts val="1600"/>
              </a:spcBef>
              <a:spcAft>
                <a:spcPts val="0"/>
              </a:spcAft>
              <a:buSzPts val="1200"/>
              <a:buFont typeface="Arial"/>
              <a:buChar char="■"/>
              <a:defRPr sz="1200">
                <a:latin typeface="Arial"/>
                <a:ea typeface="Arial"/>
                <a:cs typeface="Arial"/>
                <a:sym typeface="Arial"/>
              </a:defRPr>
            </a:lvl6pPr>
            <a:lvl7pPr indent="-304800" lvl="6" marL="3200400" rtl="0">
              <a:spcBef>
                <a:spcPts val="1600"/>
              </a:spcBef>
              <a:spcAft>
                <a:spcPts val="0"/>
              </a:spcAft>
              <a:buSzPts val="1200"/>
              <a:buFont typeface="Arial"/>
              <a:buChar char="●"/>
              <a:defRPr sz="1200">
                <a:latin typeface="Arial"/>
                <a:ea typeface="Arial"/>
                <a:cs typeface="Arial"/>
                <a:sym typeface="Arial"/>
              </a:defRPr>
            </a:lvl7pPr>
            <a:lvl8pPr indent="-304800" lvl="7" marL="3657600" rtl="0">
              <a:spcBef>
                <a:spcPts val="1600"/>
              </a:spcBef>
              <a:spcAft>
                <a:spcPts val="0"/>
              </a:spcAft>
              <a:buSzPts val="1200"/>
              <a:buFont typeface="Arial"/>
              <a:buChar char="○"/>
              <a:defRPr sz="1200">
                <a:latin typeface="Arial"/>
                <a:ea typeface="Arial"/>
                <a:cs typeface="Arial"/>
                <a:sym typeface="Arial"/>
              </a:defRPr>
            </a:lvl8pPr>
            <a:lvl9pPr indent="-304800" lvl="8" marL="4114800" rtl="0">
              <a:spcBef>
                <a:spcPts val="1600"/>
              </a:spcBef>
              <a:spcAft>
                <a:spcPts val="1600"/>
              </a:spcAft>
              <a:buSzPts val="1200"/>
              <a:buFont typeface="Arial"/>
              <a:buChar char="■"/>
              <a:defRPr sz="1200">
                <a:latin typeface="Arial"/>
                <a:ea typeface="Arial"/>
                <a:cs typeface="Arial"/>
                <a:sym typeface="Arial"/>
              </a:defRPr>
            </a:lvl9pPr>
          </a:lstStyle>
          <a:p/>
        </p:txBody>
      </p:sp>
      <p:sp>
        <p:nvSpPr>
          <p:cNvPr id="36" name="Google Shape;36;p7"/>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type="title"/>
          </p:nvPr>
        </p:nvSpPr>
        <p:spPr>
          <a:xfrm>
            <a:off x="306063" y="468975"/>
            <a:ext cx="8520600" cy="831300"/>
          </a:xfrm>
          <a:prstGeom prst="rect">
            <a:avLst/>
          </a:prstGeom>
        </p:spPr>
        <p:txBody>
          <a:bodyPr anchorCtr="0" anchor="ctr" bIns="91425" lIns="91425" spcFirstLastPara="1" rIns="91425" wrap="square" tIns="91425"/>
          <a:lstStyle>
            <a:lvl1pPr lvl="0" rtl="0" algn="ctr">
              <a:spcBef>
                <a:spcPts val="0"/>
              </a:spcBef>
              <a:spcAft>
                <a:spcPts val="0"/>
              </a:spcAft>
              <a:buSzPts val="3200"/>
              <a:buFont typeface="Arial"/>
              <a:buChar char="●"/>
              <a:defRPr>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8"/>
          <p:cNvSpPr txBox="1"/>
          <p:nvPr>
            <p:ph type="title"/>
          </p:nvPr>
        </p:nvSpPr>
        <p:spPr>
          <a:xfrm>
            <a:off x="306063" y="468975"/>
            <a:ext cx="8520600" cy="831300"/>
          </a:xfrm>
          <a:prstGeom prst="rect">
            <a:avLst/>
          </a:prstGeom>
        </p:spPr>
        <p:txBody>
          <a:bodyPr anchorCtr="0" anchor="ctr" bIns="91425" lIns="91425" spcFirstLastPara="1" rIns="91425" wrap="square" tIns="91425"/>
          <a:lstStyle>
            <a:lvl1pPr lvl="0" rtl="0" algn="ctr">
              <a:spcBef>
                <a:spcPts val="0"/>
              </a:spcBef>
              <a:spcAft>
                <a:spcPts val="0"/>
              </a:spcAft>
              <a:buSzPts val="3200"/>
              <a:buFont typeface="Arial"/>
              <a:buChar char="●"/>
              <a:defRPr>
                <a:latin typeface="Arial"/>
                <a:ea typeface="Arial"/>
                <a:cs typeface="Arial"/>
                <a:sym typeface="Arial"/>
              </a:defRPr>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
        <p:nvSpPr>
          <p:cNvPr id="43" name="Google Shape;43;p9"/>
          <p:cNvSpPr txBox="1"/>
          <p:nvPr>
            <p:ph idx="12" type="sldNum"/>
          </p:nvPr>
        </p:nvSpPr>
        <p:spPr>
          <a:xfrm>
            <a:off x="54048" y="4663225"/>
            <a:ext cx="722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Open Sans"/>
              <a:buChar char="●"/>
              <a:defRPr b="1"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b="1">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b="1">
                <a:solidFill>
                  <a:schemeClr val="dk1"/>
                </a:solidFill>
                <a:latin typeface="Open Sans"/>
                <a:ea typeface="Open Sans"/>
                <a:cs typeface="Open Sans"/>
                <a:sym typeface="Open Sans"/>
              </a:defRPr>
            </a:lvl9pPr>
          </a:lstStyle>
          <a:p/>
        </p:txBody>
      </p:sp>
      <p:sp>
        <p:nvSpPr>
          <p:cNvPr id="7" name="Google Shape;7;p1"/>
          <p:cNvSpPr txBox="1"/>
          <p:nvPr>
            <p:ph idx="12" type="sldNum"/>
          </p:nvPr>
        </p:nvSpPr>
        <p:spPr>
          <a:xfrm>
            <a:off x="54048" y="4663225"/>
            <a:ext cx="7221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defRPr>
            </a:lvl1pPr>
            <a:lvl2pPr lvl="1" rtl="0" algn="r">
              <a:buNone/>
              <a:defRPr sz="1000">
                <a:solidFill>
                  <a:schemeClr val="dk1"/>
                </a:solidFill>
              </a:defRPr>
            </a:lvl2pPr>
            <a:lvl3pPr lvl="2" rtl="0" algn="r">
              <a:buNone/>
              <a:defRPr sz="1000">
                <a:solidFill>
                  <a:schemeClr val="dk1"/>
                </a:solidFill>
              </a:defRPr>
            </a:lvl3pPr>
            <a:lvl4pPr lvl="3" rtl="0" algn="r">
              <a:buNone/>
              <a:defRPr sz="1000">
                <a:solidFill>
                  <a:schemeClr val="dk1"/>
                </a:solidFill>
              </a:defRPr>
            </a:lvl4pPr>
            <a:lvl5pPr lvl="4" rtl="0" algn="r">
              <a:buNone/>
              <a:defRPr sz="1000">
                <a:solidFill>
                  <a:schemeClr val="dk1"/>
                </a:solidFill>
              </a:defRPr>
            </a:lvl5pPr>
            <a:lvl6pPr lvl="5" rtl="0" algn="r">
              <a:buNone/>
              <a:defRPr sz="1000">
                <a:solidFill>
                  <a:schemeClr val="dk1"/>
                </a:solidFill>
              </a:defRPr>
            </a:lvl6pPr>
            <a:lvl7pPr lvl="6" rtl="0" algn="r">
              <a:buNone/>
              <a:defRPr sz="1000">
                <a:solidFill>
                  <a:schemeClr val="dk1"/>
                </a:solidFill>
              </a:defRPr>
            </a:lvl7pPr>
            <a:lvl8pPr lvl="7" rtl="0" algn="r">
              <a:buNone/>
              <a:defRPr sz="1000">
                <a:solidFill>
                  <a:schemeClr val="dk1"/>
                </a:solidFill>
              </a:defRPr>
            </a:lvl8pPr>
            <a:lvl9pPr lvl="8" rtl="0" algn="r">
              <a:buNone/>
              <a:defRPr sz="1000">
                <a:solidFill>
                  <a:schemeClr val="dk1"/>
                </a:solidFill>
              </a:defRPr>
            </a:lvl9pPr>
          </a:lstStyle>
          <a:p>
            <a:pPr indent="0" lvl="0" marL="0" rtl="0" algn="r">
              <a:spcBef>
                <a:spcPts val="0"/>
              </a:spcBef>
              <a:spcAft>
                <a:spcPts val="0"/>
              </a:spcAft>
              <a:buNone/>
            </a:pPr>
            <a:r>
              <a:rPr lang="en"/>
              <a:t>IoT CV </a:t>
            </a:r>
            <a:fld id="{00000000-1234-1234-1234-123412341234}" type="slidenum">
              <a:rPr lang="en">
                <a:latin typeface="Economica"/>
                <a:ea typeface="Economica"/>
                <a:cs typeface="Economica"/>
                <a:sym typeface="Economica"/>
              </a:rPr>
              <a:t>‹#›</a:t>
            </a:fld>
            <a:endParaRPr>
              <a:latin typeface="Economica"/>
              <a:ea typeface="Economica"/>
              <a:cs typeface="Economica"/>
              <a:sym typeface="Economica"/>
            </a:endParaRPr>
          </a:p>
        </p:txBody>
      </p:sp>
      <p:sp>
        <p:nvSpPr>
          <p:cNvPr id="8" name="Google Shape;8;p1"/>
          <p:cNvSpPr txBox="1"/>
          <p:nvPr>
            <p:ph type="title"/>
          </p:nvPr>
        </p:nvSpPr>
        <p:spPr>
          <a:xfrm>
            <a:off x="306063" y="468975"/>
            <a:ext cx="8520600" cy="8313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3200"/>
              <a:buChar char="●"/>
              <a:defRPr b="1" sz="3200"/>
            </a:lvl1pPr>
            <a:lvl2pPr lvl="1" rtl="0" algn="ctr">
              <a:spcBef>
                <a:spcPts val="0"/>
              </a:spcBef>
              <a:spcAft>
                <a:spcPts val="0"/>
              </a:spcAft>
              <a:buSzPts val="3600"/>
              <a:buFont typeface="Arial"/>
              <a:buChar char="○"/>
              <a:defRPr sz="3600">
                <a:latin typeface="Arial"/>
                <a:ea typeface="Arial"/>
                <a:cs typeface="Arial"/>
                <a:sym typeface="Arial"/>
              </a:defRPr>
            </a:lvl2pPr>
            <a:lvl3pPr lvl="2" rtl="0" algn="ctr">
              <a:spcBef>
                <a:spcPts val="0"/>
              </a:spcBef>
              <a:spcAft>
                <a:spcPts val="0"/>
              </a:spcAft>
              <a:buSzPts val="3600"/>
              <a:buFont typeface="Arial"/>
              <a:buChar char="■"/>
              <a:defRPr sz="3600">
                <a:latin typeface="Arial"/>
                <a:ea typeface="Arial"/>
                <a:cs typeface="Arial"/>
                <a:sym typeface="Arial"/>
              </a:defRPr>
            </a:lvl3pPr>
            <a:lvl4pPr lvl="3" rtl="0" algn="ctr">
              <a:spcBef>
                <a:spcPts val="0"/>
              </a:spcBef>
              <a:spcAft>
                <a:spcPts val="0"/>
              </a:spcAft>
              <a:buSzPts val="3600"/>
              <a:buFont typeface="Arial"/>
              <a:buChar char="●"/>
              <a:defRPr sz="3600">
                <a:latin typeface="Arial"/>
                <a:ea typeface="Arial"/>
                <a:cs typeface="Arial"/>
                <a:sym typeface="Arial"/>
              </a:defRPr>
            </a:lvl4pPr>
            <a:lvl5pPr lvl="4" rtl="0" algn="ctr">
              <a:spcBef>
                <a:spcPts val="0"/>
              </a:spcBef>
              <a:spcAft>
                <a:spcPts val="0"/>
              </a:spcAft>
              <a:buSzPts val="3600"/>
              <a:buFont typeface="Arial"/>
              <a:buChar char="○"/>
              <a:defRPr sz="3600">
                <a:latin typeface="Arial"/>
                <a:ea typeface="Arial"/>
                <a:cs typeface="Arial"/>
                <a:sym typeface="Arial"/>
              </a:defRPr>
            </a:lvl5pPr>
            <a:lvl6pPr lvl="5" rtl="0" algn="ctr">
              <a:spcBef>
                <a:spcPts val="0"/>
              </a:spcBef>
              <a:spcAft>
                <a:spcPts val="0"/>
              </a:spcAft>
              <a:buSzPts val="3600"/>
              <a:buFont typeface="Arial"/>
              <a:buChar char="■"/>
              <a:defRPr sz="3600">
                <a:latin typeface="Arial"/>
                <a:ea typeface="Arial"/>
                <a:cs typeface="Arial"/>
                <a:sym typeface="Arial"/>
              </a:defRPr>
            </a:lvl6pPr>
            <a:lvl7pPr lvl="6" rtl="0" algn="ctr">
              <a:spcBef>
                <a:spcPts val="0"/>
              </a:spcBef>
              <a:spcAft>
                <a:spcPts val="0"/>
              </a:spcAft>
              <a:buSzPts val="3600"/>
              <a:buFont typeface="Arial"/>
              <a:buChar char="●"/>
              <a:defRPr sz="3600">
                <a:latin typeface="Arial"/>
                <a:ea typeface="Arial"/>
                <a:cs typeface="Arial"/>
                <a:sym typeface="Arial"/>
              </a:defRPr>
            </a:lvl7pPr>
            <a:lvl8pPr lvl="7" rtl="0" algn="ctr">
              <a:spcBef>
                <a:spcPts val="0"/>
              </a:spcBef>
              <a:spcAft>
                <a:spcPts val="0"/>
              </a:spcAft>
              <a:buSzPts val="3600"/>
              <a:buFont typeface="Arial"/>
              <a:buChar char="○"/>
              <a:defRPr sz="3600">
                <a:latin typeface="Arial"/>
                <a:ea typeface="Arial"/>
                <a:cs typeface="Arial"/>
                <a:sym typeface="Arial"/>
              </a:defRPr>
            </a:lvl8pPr>
            <a:lvl9pPr lvl="8" rtl="0" algn="ctr">
              <a:spcBef>
                <a:spcPts val="0"/>
              </a:spcBef>
              <a:spcAft>
                <a:spcPts val="0"/>
              </a:spcAft>
              <a:buSzPts val="3600"/>
              <a:buFont typeface="Arial"/>
              <a:buChar char="■"/>
              <a:defRPr sz="3600">
                <a:latin typeface="Arial"/>
                <a:ea typeface="Arial"/>
                <a:cs typeface="Arial"/>
                <a:sym typeface="Arial"/>
              </a:defRPr>
            </a:lvl9pPr>
          </a:lstStyle>
          <a:p/>
        </p:txBody>
      </p:sp>
      <p:pic>
        <p:nvPicPr>
          <p:cNvPr id="9" name="Google Shape;9;p1"/>
          <p:cNvPicPr preferRelativeResize="0"/>
          <p:nvPr/>
        </p:nvPicPr>
        <p:blipFill>
          <a:blip r:embed="rId1">
            <a:alphaModFix/>
          </a:blip>
          <a:stretch>
            <a:fillRect/>
          </a:stretch>
        </p:blipFill>
        <p:spPr>
          <a:xfrm>
            <a:off x="152413" y="-43850"/>
            <a:ext cx="8827924" cy="622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tCcnDnl-gE0"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gif"/><Relationship Id="rId5" Type="http://schemas.openxmlformats.org/officeDocument/2006/relationships/image" Target="../media/image16.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0"/>
          <p:cNvSpPr txBox="1"/>
          <p:nvPr>
            <p:ph type="ctrTitle"/>
          </p:nvPr>
        </p:nvSpPr>
        <p:spPr>
          <a:xfrm>
            <a:off x="3044700" y="1444250"/>
            <a:ext cx="33333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Facial Recognition Application</a:t>
            </a:r>
            <a:endParaRPr/>
          </a:p>
        </p:txBody>
      </p:sp>
      <p:sp>
        <p:nvSpPr>
          <p:cNvPr id="49" name="Google Shape;49;p10"/>
          <p:cNvSpPr txBox="1"/>
          <p:nvPr>
            <p:ph idx="1" type="subTitle"/>
          </p:nvPr>
        </p:nvSpPr>
        <p:spPr>
          <a:xfrm>
            <a:off x="3001800" y="3182400"/>
            <a:ext cx="33762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Ari Burch, An Huynh, Sofia Lee</a:t>
            </a:r>
            <a:endParaRPr>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 and Tools</a:t>
            </a:r>
            <a:endParaRPr/>
          </a:p>
        </p:txBody>
      </p:sp>
      <p:sp>
        <p:nvSpPr>
          <p:cNvPr id="132" name="Google Shape;132;p19"/>
          <p:cNvSpPr txBox="1"/>
          <p:nvPr>
            <p:ph idx="1" type="body"/>
          </p:nvPr>
        </p:nvSpPr>
        <p:spPr>
          <a:xfrm>
            <a:off x="311700" y="1420101"/>
            <a:ext cx="8520600" cy="3303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en"/>
              <a:t>Raspberry Pi with LED flashing lights for user alerts</a:t>
            </a:r>
            <a:endParaRPr/>
          </a:p>
          <a:p>
            <a:pPr indent="-342900" lvl="0" marL="457200" rtl="0" algn="l">
              <a:spcBef>
                <a:spcPts val="0"/>
              </a:spcBef>
              <a:spcAft>
                <a:spcPts val="0"/>
              </a:spcAft>
              <a:buSzPts val="1800"/>
              <a:buChar char="●"/>
            </a:pPr>
            <a:r>
              <a:rPr lang="en"/>
              <a:t>Webcam</a:t>
            </a:r>
            <a:endParaRPr/>
          </a:p>
          <a:p>
            <a:pPr indent="-342900" lvl="0" marL="457200" rtl="0" algn="l">
              <a:spcBef>
                <a:spcPts val="0"/>
              </a:spcBef>
              <a:spcAft>
                <a:spcPts val="0"/>
              </a:spcAft>
              <a:buSzPts val="1800"/>
              <a:buChar char="●"/>
            </a:pPr>
            <a:r>
              <a:rPr lang="en"/>
              <a:t>Camera Server</a:t>
            </a:r>
            <a:endParaRPr/>
          </a:p>
          <a:p>
            <a:pPr indent="-342900" lvl="0" marL="457200" rtl="0" algn="l">
              <a:spcBef>
                <a:spcPts val="0"/>
              </a:spcBef>
              <a:spcAft>
                <a:spcPts val="0"/>
              </a:spcAft>
              <a:buSzPts val="1800"/>
              <a:buChar char="●"/>
            </a:pPr>
            <a:r>
              <a:rPr lang="en"/>
              <a:t>Preprocessing and Classification Server</a:t>
            </a:r>
            <a:endParaRPr/>
          </a:p>
          <a:p>
            <a:pPr indent="-342900" lvl="0" marL="457200" rtl="0" algn="l">
              <a:spcBef>
                <a:spcPts val="0"/>
              </a:spcBef>
              <a:spcAft>
                <a:spcPts val="0"/>
              </a:spcAft>
              <a:buSzPts val="1800"/>
              <a:buChar char="●"/>
            </a:pPr>
            <a:r>
              <a:rPr lang="en"/>
              <a:t>Web Server</a:t>
            </a:r>
            <a:endParaRPr/>
          </a:p>
          <a:p>
            <a:pPr indent="-342900" lvl="0" marL="457200" rtl="0" algn="l">
              <a:spcBef>
                <a:spcPts val="0"/>
              </a:spcBef>
              <a:spcAft>
                <a:spcPts val="0"/>
              </a:spcAft>
              <a:buSzPts val="1800"/>
              <a:buChar char="●"/>
            </a:pPr>
            <a:r>
              <a:rPr lang="en"/>
              <a:t>Python </a:t>
            </a:r>
            <a:endParaRPr/>
          </a:p>
          <a:p>
            <a:pPr indent="-317500" lvl="1" marL="914400" rtl="0" algn="l">
              <a:spcBef>
                <a:spcPts val="0"/>
              </a:spcBef>
              <a:spcAft>
                <a:spcPts val="0"/>
              </a:spcAft>
              <a:buSzPts val="1400"/>
              <a:buChar char="○"/>
            </a:pPr>
            <a:r>
              <a:rPr lang="en"/>
              <a:t>Anaconda Distribution</a:t>
            </a:r>
            <a:endParaRPr/>
          </a:p>
          <a:p>
            <a:pPr indent="-317500" lvl="2" marL="1371600" rtl="0" algn="l">
              <a:spcBef>
                <a:spcPts val="0"/>
              </a:spcBef>
              <a:spcAft>
                <a:spcPts val="0"/>
              </a:spcAft>
              <a:buSzPts val="1400"/>
              <a:buChar char="■"/>
            </a:pPr>
            <a:r>
              <a:rPr lang="en"/>
              <a:t>To </a:t>
            </a:r>
            <a:r>
              <a:rPr lang="en"/>
              <a:t>manage python library versions</a:t>
            </a:r>
            <a:endParaRPr/>
          </a:p>
          <a:p>
            <a:pPr indent="-317500" lvl="1" marL="914400" rtl="0" algn="l">
              <a:spcBef>
                <a:spcPts val="0"/>
              </a:spcBef>
              <a:spcAft>
                <a:spcPts val="0"/>
              </a:spcAft>
              <a:buSzPts val="1400"/>
              <a:buChar char="○"/>
            </a:pPr>
            <a:r>
              <a:rPr lang="en"/>
              <a:t>OpenCV </a:t>
            </a:r>
            <a:endParaRPr/>
          </a:p>
          <a:p>
            <a:pPr indent="-317500" lvl="2" marL="1371600" rtl="0" algn="l">
              <a:spcBef>
                <a:spcPts val="0"/>
              </a:spcBef>
              <a:spcAft>
                <a:spcPts val="0"/>
              </a:spcAft>
              <a:buSzPts val="1400"/>
              <a:buChar char="■"/>
            </a:pPr>
            <a:r>
              <a:rPr lang="en"/>
              <a:t>To</a:t>
            </a:r>
            <a:r>
              <a:rPr lang="en"/>
              <a:t> get access to camera and draw bounding box where face is </a:t>
            </a:r>
            <a:r>
              <a:rPr lang="en"/>
              <a:t>identified</a:t>
            </a:r>
            <a:endParaRPr/>
          </a:p>
          <a:p>
            <a:pPr indent="-317500" lvl="1" marL="914400" rtl="0" algn="l">
              <a:spcBef>
                <a:spcPts val="0"/>
              </a:spcBef>
              <a:spcAft>
                <a:spcPts val="0"/>
              </a:spcAft>
              <a:buSzPts val="1400"/>
              <a:buChar char="○"/>
            </a:pPr>
            <a:r>
              <a:rPr lang="en"/>
              <a:t>Tensorflow </a:t>
            </a:r>
            <a:endParaRPr/>
          </a:p>
          <a:p>
            <a:pPr indent="-317500" lvl="2" marL="1371600" rtl="0" algn="l">
              <a:spcBef>
                <a:spcPts val="0"/>
              </a:spcBef>
              <a:spcAft>
                <a:spcPts val="0"/>
              </a:spcAft>
              <a:buSzPts val="1400"/>
              <a:buChar char="■"/>
            </a:pPr>
            <a:r>
              <a:rPr lang="en"/>
              <a:t>To</a:t>
            </a:r>
            <a:r>
              <a:rPr lang="en"/>
              <a:t> identify input with face from our dataset</a:t>
            </a:r>
            <a:endParaRPr/>
          </a:p>
        </p:txBody>
      </p:sp>
      <p:pic>
        <p:nvPicPr>
          <p:cNvPr id="133" name="Google Shape;133;p19"/>
          <p:cNvPicPr preferRelativeResize="0"/>
          <p:nvPr/>
        </p:nvPicPr>
        <p:blipFill rotWithShape="1">
          <a:blip r:embed="rId3">
            <a:alphaModFix/>
          </a:blip>
          <a:srcRect b="7453" l="0" r="0" t="12833"/>
          <a:stretch/>
        </p:blipFill>
        <p:spPr>
          <a:xfrm>
            <a:off x="5512925" y="2098900"/>
            <a:ext cx="1878153" cy="1775098"/>
          </a:xfrm>
          <a:prstGeom prst="rect">
            <a:avLst/>
          </a:prstGeom>
          <a:noFill/>
          <a:ln>
            <a:noFill/>
          </a:ln>
        </p:spPr>
      </p:pic>
      <p:pic>
        <p:nvPicPr>
          <p:cNvPr id="134" name="Google Shape;134;p19"/>
          <p:cNvPicPr preferRelativeResize="0"/>
          <p:nvPr/>
        </p:nvPicPr>
        <p:blipFill rotWithShape="1">
          <a:blip r:embed="rId4">
            <a:alphaModFix/>
          </a:blip>
          <a:srcRect b="0" l="10383" r="9494" t="0"/>
          <a:stretch/>
        </p:blipFill>
        <p:spPr>
          <a:xfrm>
            <a:off x="7212402" y="702950"/>
            <a:ext cx="1577675" cy="126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65538" y="33112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 Page </a:t>
            </a:r>
            <a:r>
              <a:rPr lang="en"/>
              <a:t>Design</a:t>
            </a:r>
            <a:endParaRPr/>
          </a:p>
        </p:txBody>
      </p:sp>
      <p:pic>
        <p:nvPicPr>
          <p:cNvPr id="140" name="Google Shape;140;p20"/>
          <p:cNvPicPr preferRelativeResize="0"/>
          <p:nvPr/>
        </p:nvPicPr>
        <p:blipFill rotWithShape="1">
          <a:blip r:embed="rId3">
            <a:alphaModFix/>
          </a:blip>
          <a:srcRect b="0" l="0" r="0" t="2903"/>
          <a:stretch/>
        </p:blipFill>
        <p:spPr>
          <a:xfrm>
            <a:off x="269200" y="1293000"/>
            <a:ext cx="8713298" cy="356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t>
            </a:r>
            <a:endParaRPr/>
          </a:p>
        </p:txBody>
      </p:sp>
      <p:sp>
        <p:nvSpPr>
          <p:cNvPr id="146" name="Google Shape;146;p21"/>
          <p:cNvSpPr txBox="1"/>
          <p:nvPr>
            <p:ph idx="1" type="body"/>
          </p:nvPr>
        </p:nvSpPr>
        <p:spPr>
          <a:xfrm>
            <a:off x="311700" y="1420101"/>
            <a:ext cx="8520600" cy="330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85</a:t>
            </a:r>
            <a:r>
              <a:rPr lang="en"/>
              <a:t>%+ testing accuracy, 95% training accuracy</a:t>
            </a:r>
            <a:endParaRPr/>
          </a:p>
          <a:p>
            <a:pPr indent="-342900" lvl="0" marL="457200" rtl="0" algn="l">
              <a:spcBef>
                <a:spcPts val="0"/>
              </a:spcBef>
              <a:spcAft>
                <a:spcPts val="0"/>
              </a:spcAft>
              <a:buSzPts val="1800"/>
              <a:buChar char="●"/>
            </a:pPr>
            <a:r>
              <a:rPr lang="en"/>
              <a:t>Higher accuracy on faces with more training 					examples (ex. our faces, Serena Williams, etc)</a:t>
            </a:r>
            <a:endParaRPr/>
          </a:p>
        </p:txBody>
      </p:sp>
      <p:pic>
        <p:nvPicPr>
          <p:cNvPr id="147" name="Google Shape;147;p21"/>
          <p:cNvPicPr preferRelativeResize="0"/>
          <p:nvPr/>
        </p:nvPicPr>
        <p:blipFill rotWithShape="1">
          <a:blip r:embed="rId3">
            <a:alphaModFix/>
          </a:blip>
          <a:srcRect b="0" l="-1480" r="1479" t="0"/>
          <a:stretch/>
        </p:blipFill>
        <p:spPr>
          <a:xfrm>
            <a:off x="5961575" y="568900"/>
            <a:ext cx="3131224" cy="4403976"/>
          </a:xfrm>
          <a:prstGeom prst="rect">
            <a:avLst/>
          </a:prstGeom>
          <a:noFill/>
          <a:ln>
            <a:noFill/>
          </a:ln>
        </p:spPr>
      </p:pic>
      <p:pic>
        <p:nvPicPr>
          <p:cNvPr id="148" name="Google Shape;148;p21"/>
          <p:cNvPicPr preferRelativeResize="0"/>
          <p:nvPr/>
        </p:nvPicPr>
        <p:blipFill>
          <a:blip r:embed="rId4">
            <a:alphaModFix/>
          </a:blip>
          <a:stretch>
            <a:fillRect/>
          </a:stretch>
        </p:blipFill>
        <p:spPr>
          <a:xfrm>
            <a:off x="701224" y="2638425"/>
            <a:ext cx="2813500" cy="216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Challenges/Methods </a:t>
            </a:r>
            <a:r>
              <a:rPr lang="en"/>
              <a:t>Questionnaire</a:t>
            </a:r>
            <a:r>
              <a:rPr lang="en"/>
              <a:t> </a:t>
            </a:r>
            <a:endParaRPr/>
          </a:p>
        </p:txBody>
      </p:sp>
      <p:sp>
        <p:nvSpPr>
          <p:cNvPr id="154" name="Google Shape;154;p22"/>
          <p:cNvSpPr txBox="1"/>
          <p:nvPr>
            <p:ph idx="1" type="body"/>
          </p:nvPr>
        </p:nvSpPr>
        <p:spPr>
          <a:xfrm>
            <a:off x="311700" y="1572501"/>
            <a:ext cx="8520600" cy="330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Issues with working on project</a:t>
            </a:r>
            <a:r>
              <a:rPr lang="en"/>
              <a:t> cross-platform (Mac vs. Windows vs. Raspbian)</a:t>
            </a:r>
            <a:endParaRPr/>
          </a:p>
          <a:p>
            <a:pPr indent="-342900" lvl="0" marL="457200" rtl="0" algn="l">
              <a:spcBef>
                <a:spcPts val="0"/>
              </a:spcBef>
              <a:spcAft>
                <a:spcPts val="0"/>
              </a:spcAft>
              <a:buSzPts val="1800"/>
              <a:buChar char="●"/>
            </a:pPr>
            <a:r>
              <a:rPr lang="en"/>
              <a:t>Setting up Node Red on pi and getting it to control LEDs</a:t>
            </a:r>
            <a:endParaRPr/>
          </a:p>
          <a:p>
            <a:pPr indent="-342900" lvl="0" marL="457200" rtl="0" algn="l">
              <a:spcBef>
                <a:spcPts val="0"/>
              </a:spcBef>
              <a:spcAft>
                <a:spcPts val="0"/>
              </a:spcAft>
              <a:buSzPts val="1800"/>
              <a:buChar char="●"/>
            </a:pPr>
            <a:r>
              <a:rPr lang="en"/>
              <a:t>Trying to dynamically update web page</a:t>
            </a:r>
            <a:endParaRPr/>
          </a:p>
          <a:p>
            <a:pPr indent="-342900" lvl="0" marL="457200" rtl="0" algn="l">
              <a:spcBef>
                <a:spcPts val="0"/>
              </a:spcBef>
              <a:spcAft>
                <a:spcPts val="0"/>
              </a:spcAft>
              <a:buSzPts val="1800"/>
              <a:buChar char="●"/>
            </a:pPr>
            <a:r>
              <a:rPr lang="en"/>
              <a:t>Getting program to identify faces well (Kept mixing up Asian people, I mean not surprising but still.)</a:t>
            </a:r>
            <a:endParaRPr/>
          </a:p>
        </p:txBody>
      </p:sp>
      <p:pic>
        <p:nvPicPr>
          <p:cNvPr id="155" name="Google Shape;155;p22"/>
          <p:cNvPicPr preferRelativeResize="0"/>
          <p:nvPr/>
        </p:nvPicPr>
        <p:blipFill>
          <a:blip r:embed="rId3">
            <a:alphaModFix/>
          </a:blip>
          <a:stretch>
            <a:fillRect/>
          </a:stretch>
        </p:blipFill>
        <p:spPr>
          <a:xfrm>
            <a:off x="7320900" y="3244075"/>
            <a:ext cx="1703450" cy="170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06063" y="1992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Demo (Website)</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of LEDs Blinking</a:t>
            </a:r>
            <a:endParaRPr/>
          </a:p>
        </p:txBody>
      </p:sp>
      <p:sp>
        <p:nvSpPr>
          <p:cNvPr id="166" name="Google Shape;166;p24"/>
          <p:cNvSpPr txBox="1"/>
          <p:nvPr>
            <p:ph idx="1" type="body"/>
          </p:nvPr>
        </p:nvSpPr>
        <p:spPr>
          <a:xfrm>
            <a:off x="311700" y="1234000"/>
            <a:ext cx="3534300" cy="36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Ended up recording demo because raspberry pi cannot connect to eduroam</a:t>
            </a:r>
            <a:endParaRPr sz="1400"/>
          </a:p>
          <a:p>
            <a:pPr indent="0" lvl="0" marL="0" rtl="0" algn="l">
              <a:spcBef>
                <a:spcPts val="1600"/>
              </a:spcBef>
              <a:spcAft>
                <a:spcPts val="1600"/>
              </a:spcAft>
              <a:buNone/>
            </a:pPr>
            <a:r>
              <a:rPr lang="en" sz="1000"/>
              <a:t>Side Note: </a:t>
            </a:r>
            <a:r>
              <a:rPr i="1" lang="en" sz="1000"/>
              <a:t>MQTT</a:t>
            </a:r>
            <a:r>
              <a:rPr lang="en" sz="1000"/>
              <a:t> is a machine-to-machine “Internet of Things" protocol. It’s a lightweight messaging transport, which gets the job done for this particular project. </a:t>
            </a:r>
            <a:endParaRPr sz="600"/>
          </a:p>
        </p:txBody>
      </p:sp>
      <p:pic>
        <p:nvPicPr>
          <p:cNvPr descr="Testing again" id="167" name="Google Shape;167;p24" title="OpenCV and Facenet test">
            <a:hlinkClick r:id="rId3"/>
          </p:cNvPr>
          <p:cNvPicPr preferRelativeResize="0"/>
          <p:nvPr/>
        </p:nvPicPr>
        <p:blipFill>
          <a:blip r:embed="rId4">
            <a:alphaModFix/>
          </a:blip>
          <a:stretch>
            <a:fillRect/>
          </a:stretch>
        </p:blipFill>
        <p:spPr>
          <a:xfrm>
            <a:off x="3846000" y="1234000"/>
            <a:ext cx="5111176" cy="364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1"/>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We’ll Go Over</a:t>
            </a:r>
            <a:endParaRPr/>
          </a:p>
        </p:txBody>
      </p:sp>
      <p:sp>
        <p:nvSpPr>
          <p:cNvPr id="55" name="Google Shape;55;p11"/>
          <p:cNvSpPr txBox="1"/>
          <p:nvPr>
            <p:ph idx="1" type="body"/>
          </p:nvPr>
        </p:nvSpPr>
        <p:spPr>
          <a:xfrm>
            <a:off x="335450" y="1392026"/>
            <a:ext cx="8520600" cy="33039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2400"/>
              <a:t>1. Project Overview</a:t>
            </a:r>
            <a:endParaRPr sz="2400"/>
          </a:p>
          <a:p>
            <a:pPr indent="0" lvl="0" marL="0" rtl="0" algn="l">
              <a:spcBef>
                <a:spcPts val="700"/>
              </a:spcBef>
              <a:spcAft>
                <a:spcPts val="0"/>
              </a:spcAft>
              <a:buClr>
                <a:schemeClr val="dk1"/>
              </a:buClr>
              <a:buSzPts val="1100"/>
              <a:buFont typeface="Arial"/>
              <a:buNone/>
            </a:pPr>
            <a:r>
              <a:rPr lang="en" sz="2400"/>
              <a:t>2. Relevant Background and Problem Specification</a:t>
            </a:r>
            <a:endParaRPr sz="2400"/>
          </a:p>
          <a:p>
            <a:pPr indent="0" lvl="0" marL="0" rtl="0" algn="l">
              <a:spcBef>
                <a:spcPts val="700"/>
              </a:spcBef>
              <a:spcAft>
                <a:spcPts val="0"/>
              </a:spcAft>
              <a:buClr>
                <a:schemeClr val="dk1"/>
              </a:buClr>
              <a:buSzPts val="1100"/>
              <a:buFont typeface="Arial"/>
              <a:buNone/>
            </a:pPr>
            <a:r>
              <a:rPr lang="en" sz="2400"/>
              <a:t>3. </a:t>
            </a:r>
            <a:r>
              <a:rPr lang="en" sz="2400"/>
              <a:t>Algorithms, Tools, Libraries</a:t>
            </a:r>
            <a:endParaRPr sz="2400"/>
          </a:p>
          <a:p>
            <a:pPr indent="0" lvl="0" marL="0" rtl="0" algn="l">
              <a:spcBef>
                <a:spcPts val="700"/>
              </a:spcBef>
              <a:spcAft>
                <a:spcPts val="0"/>
              </a:spcAft>
              <a:buClr>
                <a:schemeClr val="dk1"/>
              </a:buClr>
              <a:buSzPts val="1100"/>
              <a:buFont typeface="Arial"/>
              <a:buNone/>
            </a:pPr>
            <a:r>
              <a:rPr lang="en" sz="2400"/>
              <a:t>4. Design</a:t>
            </a:r>
            <a:endParaRPr sz="2400"/>
          </a:p>
          <a:p>
            <a:pPr indent="0" lvl="0" marL="0" rtl="0" algn="l">
              <a:spcBef>
                <a:spcPts val="700"/>
              </a:spcBef>
              <a:spcAft>
                <a:spcPts val="0"/>
              </a:spcAft>
              <a:buClr>
                <a:schemeClr val="dk1"/>
              </a:buClr>
              <a:buSzPts val="1100"/>
              <a:buFont typeface="Arial"/>
              <a:buNone/>
            </a:pPr>
            <a:r>
              <a:rPr lang="en" sz="2400"/>
              <a:t>5. Challenges</a:t>
            </a:r>
            <a:endParaRPr sz="2400"/>
          </a:p>
          <a:p>
            <a:pPr indent="0" lvl="0" marL="0" rtl="0" algn="l">
              <a:spcBef>
                <a:spcPts val="700"/>
              </a:spcBef>
              <a:spcAft>
                <a:spcPts val="0"/>
              </a:spcAft>
              <a:buClr>
                <a:schemeClr val="dk1"/>
              </a:buClr>
              <a:buSzPts val="1100"/>
              <a:buFont typeface="Arial"/>
              <a:buNone/>
            </a:pPr>
            <a:r>
              <a:rPr lang="en" sz="2400"/>
              <a:t>6. Demo</a:t>
            </a:r>
            <a:endParaRPr sz="2400"/>
          </a:p>
          <a:p>
            <a:pPr indent="0" lvl="0" marL="0" rtl="0" algn="l">
              <a:spcBef>
                <a:spcPts val="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2"/>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Overview</a:t>
            </a:r>
            <a:endParaRPr sz="3200">
              <a:latin typeface="Arial"/>
              <a:ea typeface="Arial"/>
              <a:cs typeface="Arial"/>
              <a:sym typeface="Arial"/>
            </a:endParaRPr>
          </a:p>
        </p:txBody>
      </p:sp>
      <p:sp>
        <p:nvSpPr>
          <p:cNvPr id="61" name="Google Shape;61;p12"/>
          <p:cNvSpPr/>
          <p:nvPr/>
        </p:nvSpPr>
        <p:spPr>
          <a:xfrm>
            <a:off x="6060325" y="3158300"/>
            <a:ext cx="572400" cy="46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2"/>
          <p:cNvPicPr preferRelativeResize="0"/>
          <p:nvPr/>
        </p:nvPicPr>
        <p:blipFill>
          <a:blip r:embed="rId3">
            <a:alphaModFix/>
          </a:blip>
          <a:stretch>
            <a:fillRect/>
          </a:stretch>
        </p:blipFill>
        <p:spPr>
          <a:xfrm>
            <a:off x="6362700" y="2634200"/>
            <a:ext cx="2034325" cy="2156775"/>
          </a:xfrm>
          <a:prstGeom prst="rect">
            <a:avLst/>
          </a:prstGeom>
          <a:noFill/>
          <a:ln>
            <a:noFill/>
          </a:ln>
        </p:spPr>
      </p:pic>
      <p:sp>
        <p:nvSpPr>
          <p:cNvPr id="63" name="Google Shape;63;p12"/>
          <p:cNvSpPr txBox="1"/>
          <p:nvPr>
            <p:ph idx="1" type="body"/>
          </p:nvPr>
        </p:nvSpPr>
        <p:spPr>
          <a:xfrm>
            <a:off x="311700" y="1300275"/>
            <a:ext cx="8520600" cy="302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Problem we’re trying to solve: Making a system that can (accurately) identify a person (via facial recognition) </a:t>
            </a:r>
            <a:endParaRPr sz="2000"/>
          </a:p>
          <a:p>
            <a:pPr indent="-355600" lvl="0" marL="457200" rtl="0" algn="l">
              <a:spcBef>
                <a:spcPts val="0"/>
              </a:spcBef>
              <a:spcAft>
                <a:spcPts val="0"/>
              </a:spcAft>
              <a:buSzPts val="2000"/>
              <a:buChar char="●"/>
            </a:pPr>
            <a:r>
              <a:rPr lang="en" sz="2000"/>
              <a:t>Work on project with topics none of us have worked with before - Computer Vision and IoT </a:t>
            </a:r>
            <a:endParaRPr sz="2000"/>
          </a:p>
          <a:p>
            <a:pPr indent="-355600" lvl="0" marL="457200" rtl="0" algn="l">
              <a:spcBef>
                <a:spcPts val="0"/>
              </a:spcBef>
              <a:spcAft>
                <a:spcPts val="0"/>
              </a:spcAft>
              <a:buSzPts val="2000"/>
              <a:buChar char="●"/>
            </a:pPr>
            <a:r>
              <a:rPr lang="en" sz="2000"/>
              <a:t>Networking components to manage 							different aspects of system</a:t>
            </a:r>
            <a:endParaRPr sz="2000"/>
          </a:p>
          <a:p>
            <a:pPr indent="-355600" lvl="0" marL="457200" rtl="0" algn="l">
              <a:spcBef>
                <a:spcPts val="0"/>
              </a:spcBef>
              <a:spcAft>
                <a:spcPts val="0"/>
              </a:spcAft>
              <a:buSzPts val="2000"/>
              <a:buChar char="●"/>
            </a:pPr>
            <a:r>
              <a:rPr lang="en" sz="2000"/>
              <a:t>Use Cases: Security, social applications, 				accessibility, etc.</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title"/>
          </p:nvPr>
        </p:nvSpPr>
        <p:spPr>
          <a:xfrm>
            <a:off x="311688" y="51852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 Vision Background</a:t>
            </a:r>
            <a:endParaRPr sz="3200"/>
          </a:p>
        </p:txBody>
      </p:sp>
      <p:sp>
        <p:nvSpPr>
          <p:cNvPr id="69" name="Google Shape;69;p13"/>
          <p:cNvSpPr txBox="1"/>
          <p:nvPr>
            <p:ph idx="1" type="body"/>
          </p:nvPr>
        </p:nvSpPr>
        <p:spPr>
          <a:xfrm>
            <a:off x="311700" y="1426025"/>
            <a:ext cx="6521400" cy="233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Convolutional Neural Networks</a:t>
            </a:r>
            <a:endParaRPr/>
          </a:p>
          <a:p>
            <a:pPr indent="-317500" lvl="1" marL="914400" rtl="0" algn="l">
              <a:spcBef>
                <a:spcPts val="0"/>
              </a:spcBef>
              <a:spcAft>
                <a:spcPts val="0"/>
              </a:spcAft>
              <a:buSzPts val="1400"/>
              <a:buChar char="○"/>
            </a:pPr>
            <a:r>
              <a:rPr lang="en"/>
              <a:t>Widely used after 2012 ImageNet Competition [1]</a:t>
            </a:r>
            <a:endParaRPr/>
          </a:p>
          <a:p>
            <a:pPr indent="-317500" lvl="1" marL="914400" rtl="0" algn="l">
              <a:spcBef>
                <a:spcPts val="0"/>
              </a:spcBef>
              <a:spcAft>
                <a:spcPts val="0"/>
              </a:spcAft>
              <a:buSzPts val="1400"/>
              <a:buChar char="○"/>
            </a:pPr>
            <a:r>
              <a:rPr lang="en"/>
              <a:t>ResNet, VGGNet, AlexNet, GoogLeNet, etc. [2]</a:t>
            </a:r>
            <a:endParaRPr/>
          </a:p>
          <a:p>
            <a:pPr indent="-342900" lvl="0" marL="457200" rtl="0" algn="l">
              <a:spcBef>
                <a:spcPts val="0"/>
              </a:spcBef>
              <a:spcAft>
                <a:spcPts val="0"/>
              </a:spcAft>
              <a:buSzPts val="1800"/>
              <a:buChar char="●"/>
            </a:pPr>
            <a:r>
              <a:rPr lang="en" sz="1800"/>
              <a:t>Facial/Object Recognition</a:t>
            </a:r>
            <a:endParaRPr sz="1800"/>
          </a:p>
          <a:p>
            <a:pPr indent="-317500" lvl="1" marL="914400" rtl="0" algn="l">
              <a:spcBef>
                <a:spcPts val="0"/>
              </a:spcBef>
              <a:spcAft>
                <a:spcPts val="0"/>
              </a:spcAft>
              <a:buSzPts val="1400"/>
              <a:buChar char="○"/>
            </a:pPr>
            <a:r>
              <a:rPr lang="en"/>
              <a:t>FaceNet [3,4]</a:t>
            </a:r>
            <a:endParaRPr/>
          </a:p>
          <a:p>
            <a:pPr indent="-317500" lvl="2" marL="1371600" rtl="0" algn="l">
              <a:spcBef>
                <a:spcPts val="0"/>
              </a:spcBef>
              <a:spcAft>
                <a:spcPts val="0"/>
              </a:spcAft>
              <a:buSzPts val="1400"/>
              <a:buChar char="■"/>
            </a:pPr>
            <a:r>
              <a:rPr lang="en"/>
              <a:t>FaceNet is introduced in 2015 by Google researchers</a:t>
            </a:r>
            <a:endParaRPr/>
          </a:p>
          <a:p>
            <a:pPr indent="-317500" lvl="2" marL="1371600" rtl="0" algn="l">
              <a:spcBef>
                <a:spcPts val="0"/>
              </a:spcBef>
              <a:spcAft>
                <a:spcPts val="0"/>
              </a:spcAft>
              <a:buSzPts val="1400"/>
              <a:buChar char="■"/>
            </a:pPr>
            <a:r>
              <a:rPr lang="en"/>
              <a:t>Suitable for face recognition, verification and clustering</a:t>
            </a:r>
            <a:endParaRPr/>
          </a:p>
          <a:p>
            <a:pPr indent="-342900" lvl="0" marL="457200" rtl="0" algn="l">
              <a:spcBef>
                <a:spcPts val="0"/>
              </a:spcBef>
              <a:spcAft>
                <a:spcPts val="0"/>
              </a:spcAft>
              <a:buSzPts val="1800"/>
              <a:buChar char="●"/>
            </a:pPr>
            <a:r>
              <a:rPr lang="en"/>
              <a:t>Pre-processing algorithms</a:t>
            </a:r>
            <a:endParaRPr/>
          </a:p>
        </p:txBody>
      </p:sp>
      <p:sp>
        <p:nvSpPr>
          <p:cNvPr id="70" name="Google Shape;70;p13"/>
          <p:cNvSpPr txBox="1"/>
          <p:nvPr/>
        </p:nvSpPr>
        <p:spPr>
          <a:xfrm>
            <a:off x="255275" y="4269600"/>
            <a:ext cx="5769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[1]http://image-net.org/challenges/LSVRC/</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[2]https://medium.com/@sidereal/cnns-architectures-lenet-alexnet-vgg-googlenet-resnet-and-more-666091488df5</a:t>
            </a:r>
            <a:endParaRPr sz="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[3] https://arxiv.org/pdf/1503.03832.pdf</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[4] https://medium.com/intro-to-artificial-intelligence/one-shot-learning-explained-using-facenet-dff5ad52bd38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p:txBody>
      </p:sp>
      <p:pic>
        <p:nvPicPr>
          <p:cNvPr id="71" name="Google Shape;71;p13"/>
          <p:cNvPicPr preferRelativeResize="0"/>
          <p:nvPr/>
        </p:nvPicPr>
        <p:blipFill>
          <a:blip r:embed="rId3">
            <a:alphaModFix/>
          </a:blip>
          <a:stretch>
            <a:fillRect/>
          </a:stretch>
        </p:blipFill>
        <p:spPr>
          <a:xfrm>
            <a:off x="6556050" y="1407875"/>
            <a:ext cx="2137950" cy="150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306063" y="3927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a:t>
            </a:r>
            <a:r>
              <a:rPr lang="en"/>
              <a:t>rithms</a:t>
            </a:r>
            <a:endParaRPr/>
          </a:p>
        </p:txBody>
      </p:sp>
      <p:sp>
        <p:nvSpPr>
          <p:cNvPr id="77" name="Google Shape;77;p14"/>
          <p:cNvSpPr txBox="1"/>
          <p:nvPr>
            <p:ph idx="1" type="body"/>
          </p:nvPr>
        </p:nvSpPr>
        <p:spPr>
          <a:xfrm>
            <a:off x="311700" y="1279500"/>
            <a:ext cx="8520600" cy="322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Convolutional Neural Networks (CNNs) are designed for classifying image inputs with machine learning</a:t>
            </a:r>
            <a:endParaRPr/>
          </a:p>
          <a:p>
            <a:pPr indent="-317500" lvl="1" marL="914400" rtl="0" algn="l">
              <a:spcBef>
                <a:spcPts val="0"/>
              </a:spcBef>
              <a:spcAft>
                <a:spcPts val="0"/>
              </a:spcAft>
              <a:buSzPts val="1400"/>
              <a:buChar char="○"/>
            </a:pPr>
            <a:r>
              <a:rPr lang="en"/>
              <a:t>Implemented in Python packages like Tensorflow, PyTorch, etc.</a:t>
            </a:r>
            <a:endParaRPr/>
          </a:p>
          <a:p>
            <a:pPr indent="-317500" lvl="1" marL="914400" rtl="0" algn="l">
              <a:spcBef>
                <a:spcPts val="0"/>
              </a:spcBef>
              <a:spcAft>
                <a:spcPts val="0"/>
              </a:spcAft>
              <a:buSzPts val="1400"/>
              <a:buChar char="○"/>
            </a:pPr>
            <a:r>
              <a:rPr lang="en"/>
              <a:t>Numerous tutorials and papers written [1,2]</a:t>
            </a:r>
            <a:endParaRPr/>
          </a:p>
          <a:p>
            <a:pPr indent="-342900" lvl="0" marL="457200" rtl="0" algn="l">
              <a:spcBef>
                <a:spcPts val="0"/>
              </a:spcBef>
              <a:spcAft>
                <a:spcPts val="0"/>
              </a:spcAft>
              <a:buSzPts val="1800"/>
              <a:buChar char="●"/>
            </a:pPr>
            <a:r>
              <a:rPr lang="en"/>
              <a:t>CNNs implicitly use image processing techniques to extract features from an image, then classify</a:t>
            </a:r>
            <a:endParaRPr/>
          </a:p>
          <a:p>
            <a:pPr indent="-342900" lvl="0" marL="457200" rtl="0" algn="l">
              <a:spcBef>
                <a:spcPts val="0"/>
              </a:spcBef>
              <a:spcAft>
                <a:spcPts val="0"/>
              </a:spcAft>
              <a:buSzPts val="1800"/>
              <a:buChar char="●"/>
            </a:pPr>
            <a:r>
              <a:rPr lang="en"/>
              <a:t>Preprocessing algorithms to manage:</a:t>
            </a:r>
            <a:endParaRPr/>
          </a:p>
          <a:p>
            <a:pPr indent="-317500" lvl="1" marL="914400" rtl="0" algn="l">
              <a:spcBef>
                <a:spcPts val="0"/>
              </a:spcBef>
              <a:spcAft>
                <a:spcPts val="0"/>
              </a:spcAft>
              <a:buSzPts val="1400"/>
              <a:buChar char="○"/>
            </a:pPr>
            <a:r>
              <a:rPr lang="en"/>
              <a:t>Brighten images and reduce blur</a:t>
            </a:r>
            <a:endParaRPr/>
          </a:p>
          <a:p>
            <a:pPr indent="-317500" lvl="1" marL="914400" rtl="0" algn="l">
              <a:spcBef>
                <a:spcPts val="0"/>
              </a:spcBef>
              <a:spcAft>
                <a:spcPts val="0"/>
              </a:spcAft>
              <a:buSzPts val="1400"/>
              <a:buChar char="○"/>
            </a:pPr>
            <a:r>
              <a:rPr lang="en"/>
              <a:t>Segmentation of face from full image</a:t>
            </a:r>
            <a:endParaRPr/>
          </a:p>
        </p:txBody>
      </p:sp>
      <p:pic>
        <p:nvPicPr>
          <p:cNvPr id="78" name="Google Shape;78;p14"/>
          <p:cNvPicPr preferRelativeResize="0"/>
          <p:nvPr/>
        </p:nvPicPr>
        <p:blipFill>
          <a:blip r:embed="rId3">
            <a:alphaModFix/>
          </a:blip>
          <a:stretch>
            <a:fillRect/>
          </a:stretch>
        </p:blipFill>
        <p:spPr>
          <a:xfrm>
            <a:off x="4616925" y="3435750"/>
            <a:ext cx="4269250" cy="1442350"/>
          </a:xfrm>
          <a:prstGeom prst="rect">
            <a:avLst/>
          </a:prstGeom>
          <a:noFill/>
          <a:ln>
            <a:noFill/>
          </a:ln>
        </p:spPr>
      </p:pic>
      <p:sp>
        <p:nvSpPr>
          <p:cNvPr id="79" name="Google Shape;79;p14"/>
          <p:cNvSpPr txBox="1"/>
          <p:nvPr/>
        </p:nvSpPr>
        <p:spPr>
          <a:xfrm>
            <a:off x="254825" y="4639725"/>
            <a:ext cx="47394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[1]https://www.datacamp.com/community/tutorials/cnn-tensorflow-python</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[2]</a:t>
            </a:r>
            <a:r>
              <a:rPr lang="en" sz="800">
                <a:solidFill>
                  <a:schemeClr val="dk1"/>
                </a:solidFill>
              </a:rPr>
              <a:t>https://realpython.com/face-detection-in-python-using-a-webcam/</a:t>
            </a:r>
            <a:endParaRPr sz="8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Image/Video Dataset</a:t>
            </a:r>
            <a:endParaRPr/>
          </a:p>
        </p:txBody>
      </p:sp>
      <p:sp>
        <p:nvSpPr>
          <p:cNvPr id="85" name="Google Shape;85;p15"/>
          <p:cNvSpPr txBox="1"/>
          <p:nvPr>
            <p:ph idx="1" type="body"/>
          </p:nvPr>
        </p:nvSpPr>
        <p:spPr>
          <a:xfrm>
            <a:off x="306075" y="1366450"/>
            <a:ext cx="4827900" cy="348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Access to live video streaming (external webcam)</a:t>
            </a:r>
            <a:endParaRPr/>
          </a:p>
          <a:p>
            <a:pPr indent="-317500" lvl="1" marL="914400" rtl="0" algn="l">
              <a:spcBef>
                <a:spcPts val="0"/>
              </a:spcBef>
              <a:spcAft>
                <a:spcPts val="0"/>
              </a:spcAft>
              <a:buSzPts val="1400"/>
              <a:buChar char="○"/>
            </a:pPr>
            <a:r>
              <a:rPr lang="en"/>
              <a:t>Existing tutorials and literature available</a:t>
            </a:r>
            <a:endParaRPr/>
          </a:p>
          <a:p>
            <a:pPr indent="-317500" lvl="1" marL="914400" rtl="0" algn="l">
              <a:spcBef>
                <a:spcPts val="0"/>
              </a:spcBef>
              <a:spcAft>
                <a:spcPts val="0"/>
              </a:spcAft>
              <a:buSzPts val="1400"/>
              <a:buChar char="○"/>
            </a:pPr>
            <a:r>
              <a:rPr lang="en"/>
              <a:t>Python OpenCV, etc.</a:t>
            </a:r>
            <a:endParaRPr/>
          </a:p>
          <a:p>
            <a:pPr indent="-342900" lvl="0" marL="457200" rtl="0" algn="l">
              <a:spcBef>
                <a:spcPts val="0"/>
              </a:spcBef>
              <a:spcAft>
                <a:spcPts val="0"/>
              </a:spcAft>
              <a:buSzPts val="1800"/>
              <a:buChar char="●"/>
            </a:pPr>
            <a:r>
              <a:rPr lang="en"/>
              <a:t>Use model pre-trained on FaceNet dataset</a:t>
            </a:r>
            <a:endParaRPr/>
          </a:p>
          <a:p>
            <a:pPr indent="-317500" lvl="1" marL="914400" rtl="0" algn="l">
              <a:spcBef>
                <a:spcPts val="0"/>
              </a:spcBef>
              <a:spcAft>
                <a:spcPts val="0"/>
              </a:spcAft>
              <a:buSzPts val="1400"/>
              <a:buChar char="○"/>
            </a:pPr>
            <a:r>
              <a:rPr lang="en"/>
              <a:t>FaceNet is the standard for facial recognition tasks</a:t>
            </a:r>
            <a:endParaRPr/>
          </a:p>
          <a:p>
            <a:pPr indent="-342900" lvl="0" marL="457200" rtl="0" algn="l">
              <a:spcBef>
                <a:spcPts val="0"/>
              </a:spcBef>
              <a:spcAft>
                <a:spcPts val="0"/>
              </a:spcAft>
              <a:buSzPts val="1800"/>
              <a:buChar char="●"/>
            </a:pPr>
            <a:r>
              <a:rPr lang="en"/>
              <a:t>Transfer learning with custom 		dataset - celebrities and our faces</a:t>
            </a:r>
            <a:endParaRPr/>
          </a:p>
          <a:p>
            <a:pPr indent="-342900" lvl="0" marL="457200" rtl="0" algn="l">
              <a:spcBef>
                <a:spcPts val="0"/>
              </a:spcBef>
              <a:spcAft>
                <a:spcPts val="0"/>
              </a:spcAft>
              <a:buSzPts val="1800"/>
              <a:buChar char="●"/>
            </a:pPr>
            <a:r>
              <a:rPr lang="en"/>
              <a:t>End goal was to make it as </a:t>
            </a:r>
            <a:r>
              <a:rPr lang="en"/>
              <a:t>unbiased</a:t>
            </a:r>
            <a:r>
              <a:rPr lang="en"/>
              <a:t> as possible</a:t>
            </a:r>
            <a:endParaRPr/>
          </a:p>
        </p:txBody>
      </p:sp>
      <p:pic>
        <p:nvPicPr>
          <p:cNvPr id="86" name="Google Shape;86;p15"/>
          <p:cNvPicPr preferRelativeResize="0"/>
          <p:nvPr/>
        </p:nvPicPr>
        <p:blipFill>
          <a:blip r:embed="rId3">
            <a:alphaModFix/>
          </a:blip>
          <a:stretch>
            <a:fillRect/>
          </a:stretch>
        </p:blipFill>
        <p:spPr>
          <a:xfrm>
            <a:off x="5104025" y="3131650"/>
            <a:ext cx="3621900" cy="1352025"/>
          </a:xfrm>
          <a:prstGeom prst="rect">
            <a:avLst/>
          </a:prstGeom>
          <a:noFill/>
          <a:ln>
            <a:noFill/>
          </a:ln>
        </p:spPr>
      </p:pic>
      <p:pic>
        <p:nvPicPr>
          <p:cNvPr id="87" name="Google Shape;87;p15"/>
          <p:cNvPicPr preferRelativeResize="0"/>
          <p:nvPr/>
        </p:nvPicPr>
        <p:blipFill>
          <a:blip r:embed="rId4">
            <a:alphaModFix/>
          </a:blip>
          <a:stretch>
            <a:fillRect/>
          </a:stretch>
        </p:blipFill>
        <p:spPr>
          <a:xfrm>
            <a:off x="5985675" y="1366450"/>
            <a:ext cx="1521800" cy="152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 </a:t>
            </a:r>
            <a:r>
              <a:rPr lang="en"/>
              <a:t>Recognize and Detect Face</a:t>
            </a:r>
            <a:endParaRPr/>
          </a:p>
        </p:txBody>
      </p:sp>
      <p:sp>
        <p:nvSpPr>
          <p:cNvPr id="93" name="Google Shape;93;p16"/>
          <p:cNvSpPr txBox="1"/>
          <p:nvPr>
            <p:ph idx="1" type="body"/>
          </p:nvPr>
        </p:nvSpPr>
        <p:spPr>
          <a:xfrm>
            <a:off x="311700" y="1147876"/>
            <a:ext cx="8520600" cy="330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FaceNet </a:t>
            </a:r>
            <a:endParaRPr/>
          </a:p>
          <a:p>
            <a:pPr indent="-317500" lvl="1" marL="914400" rtl="0" algn="l">
              <a:spcBef>
                <a:spcPts val="0"/>
              </a:spcBef>
              <a:spcAft>
                <a:spcPts val="0"/>
              </a:spcAft>
              <a:buSzPts val="1400"/>
              <a:buChar char="○"/>
            </a:pPr>
            <a:r>
              <a:rPr lang="en"/>
              <a:t>Already </a:t>
            </a:r>
            <a:r>
              <a:rPr lang="en"/>
              <a:t>trained to solve face recognition and clustering problem with efficiently at scale</a:t>
            </a:r>
            <a:endParaRPr/>
          </a:p>
          <a:p>
            <a:pPr indent="-342900" lvl="0" marL="457200" rtl="0" algn="l">
              <a:spcBef>
                <a:spcPts val="0"/>
              </a:spcBef>
              <a:spcAft>
                <a:spcPts val="0"/>
              </a:spcAft>
              <a:buSzPts val="1800"/>
              <a:buChar char="●"/>
            </a:pPr>
            <a:r>
              <a:rPr lang="en"/>
              <a:t>OpenCV + Haar feature based classifier</a:t>
            </a:r>
            <a:endParaRPr/>
          </a:p>
          <a:p>
            <a:pPr indent="-317500" lvl="1" marL="914400" rtl="0" algn="l">
              <a:spcBef>
                <a:spcPts val="0"/>
              </a:spcBef>
              <a:spcAft>
                <a:spcPts val="0"/>
              </a:spcAft>
              <a:buSzPts val="1400"/>
              <a:buChar char="○"/>
            </a:pPr>
            <a:r>
              <a:rPr lang="en"/>
              <a:t>Analyzes the pixels in the images in squares </a:t>
            </a:r>
            <a:endParaRPr/>
          </a:p>
          <a:p>
            <a:pPr indent="-317500" lvl="1" marL="914400" rtl="0" algn="l">
              <a:spcBef>
                <a:spcPts val="0"/>
              </a:spcBef>
              <a:spcAft>
                <a:spcPts val="0"/>
              </a:spcAft>
              <a:buSzPts val="1400"/>
              <a:buChar char="○"/>
            </a:pPr>
            <a:r>
              <a:rPr lang="en"/>
              <a:t>Uses dark and bright pixels to detect specific features/edges of the face</a:t>
            </a:r>
            <a:endParaRPr/>
          </a:p>
          <a:p>
            <a:pPr indent="-317500" lvl="1" marL="914400" rtl="0" algn="l">
              <a:spcBef>
                <a:spcPts val="0"/>
              </a:spcBef>
              <a:spcAft>
                <a:spcPts val="0"/>
              </a:spcAft>
              <a:buSzPts val="1400"/>
              <a:buChar char="○"/>
            </a:pPr>
            <a:r>
              <a:rPr lang="en"/>
              <a:t>Helps to extract face for FaceNet to recognize</a:t>
            </a:r>
            <a:endParaRPr/>
          </a:p>
        </p:txBody>
      </p:sp>
      <p:pic>
        <p:nvPicPr>
          <p:cNvPr id="94" name="Google Shape;94;p16"/>
          <p:cNvPicPr preferRelativeResize="0"/>
          <p:nvPr/>
        </p:nvPicPr>
        <p:blipFill>
          <a:blip r:embed="rId3">
            <a:alphaModFix/>
          </a:blip>
          <a:stretch>
            <a:fillRect/>
          </a:stretch>
        </p:blipFill>
        <p:spPr>
          <a:xfrm>
            <a:off x="6694401" y="3188127"/>
            <a:ext cx="1996482" cy="1747425"/>
          </a:xfrm>
          <a:prstGeom prst="rect">
            <a:avLst/>
          </a:prstGeom>
          <a:noFill/>
          <a:ln>
            <a:noFill/>
          </a:ln>
        </p:spPr>
      </p:pic>
      <p:pic>
        <p:nvPicPr>
          <p:cNvPr id="95" name="Google Shape;95;p16"/>
          <p:cNvPicPr preferRelativeResize="0"/>
          <p:nvPr/>
        </p:nvPicPr>
        <p:blipFill>
          <a:blip r:embed="rId4">
            <a:alphaModFix/>
          </a:blip>
          <a:stretch>
            <a:fillRect/>
          </a:stretch>
        </p:blipFill>
        <p:spPr>
          <a:xfrm>
            <a:off x="754675" y="3313363"/>
            <a:ext cx="2341025" cy="1248550"/>
          </a:xfrm>
          <a:prstGeom prst="rect">
            <a:avLst/>
          </a:prstGeom>
          <a:noFill/>
          <a:ln>
            <a:noFill/>
          </a:ln>
        </p:spPr>
      </p:pic>
      <p:pic>
        <p:nvPicPr>
          <p:cNvPr id="96" name="Google Shape;96;p16"/>
          <p:cNvPicPr preferRelativeResize="0"/>
          <p:nvPr/>
        </p:nvPicPr>
        <p:blipFill>
          <a:blip r:embed="rId5">
            <a:alphaModFix/>
          </a:blip>
          <a:stretch>
            <a:fillRect/>
          </a:stretch>
        </p:blipFill>
        <p:spPr>
          <a:xfrm>
            <a:off x="4758116" y="3188125"/>
            <a:ext cx="1936284" cy="1747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p:nvPr/>
        </p:nvSpPr>
        <p:spPr>
          <a:xfrm>
            <a:off x="3175525" y="1202325"/>
            <a:ext cx="2551176" cy="3452220"/>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ph type="title"/>
          </p:nvPr>
        </p:nvSpPr>
        <p:spPr>
          <a:xfrm>
            <a:off x="306063" y="468975"/>
            <a:ext cx="85206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 Vision </a:t>
            </a:r>
            <a:r>
              <a:rPr lang="en"/>
              <a:t>Design</a:t>
            </a:r>
            <a:endParaRPr/>
          </a:p>
        </p:txBody>
      </p:sp>
      <p:sp>
        <p:nvSpPr>
          <p:cNvPr id="103" name="Google Shape;103;p17"/>
          <p:cNvSpPr/>
          <p:nvPr/>
        </p:nvSpPr>
        <p:spPr>
          <a:xfrm>
            <a:off x="3893850" y="2892450"/>
            <a:ext cx="1182900" cy="7302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Trained Model</a:t>
            </a:r>
            <a:endParaRPr b="1"/>
          </a:p>
        </p:txBody>
      </p:sp>
      <p:sp>
        <p:nvSpPr>
          <p:cNvPr id="104" name="Google Shape;104;p17"/>
          <p:cNvSpPr/>
          <p:nvPr/>
        </p:nvSpPr>
        <p:spPr>
          <a:xfrm>
            <a:off x="3738463" y="1663500"/>
            <a:ext cx="1493700" cy="7302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Preprocessing Algorithms</a:t>
            </a:r>
            <a:endParaRPr b="1"/>
          </a:p>
        </p:txBody>
      </p:sp>
      <p:sp>
        <p:nvSpPr>
          <p:cNvPr id="105" name="Google Shape;105;p17"/>
          <p:cNvSpPr/>
          <p:nvPr/>
        </p:nvSpPr>
        <p:spPr>
          <a:xfrm>
            <a:off x="7600025" y="1875800"/>
            <a:ext cx="1182900" cy="7302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User Alert</a:t>
            </a:r>
            <a:endParaRPr b="1"/>
          </a:p>
        </p:txBody>
      </p:sp>
      <p:cxnSp>
        <p:nvCxnSpPr>
          <p:cNvPr id="106" name="Google Shape;106;p17"/>
          <p:cNvCxnSpPr/>
          <p:nvPr/>
        </p:nvCxnSpPr>
        <p:spPr>
          <a:xfrm flipH="1" rot="10800000">
            <a:off x="1098350" y="2809650"/>
            <a:ext cx="856500" cy="9300"/>
          </a:xfrm>
          <a:prstGeom prst="straightConnector1">
            <a:avLst/>
          </a:prstGeom>
          <a:noFill/>
          <a:ln cap="flat" cmpd="sng" w="28575">
            <a:solidFill>
              <a:srgbClr val="000000"/>
            </a:solidFill>
            <a:prstDash val="solid"/>
            <a:round/>
            <a:headEnd len="med" w="med" type="none"/>
            <a:tailEnd len="med" w="med" type="stealth"/>
          </a:ln>
        </p:spPr>
      </p:cxnSp>
      <p:cxnSp>
        <p:nvCxnSpPr>
          <p:cNvPr id="107" name="Google Shape;107;p17"/>
          <p:cNvCxnSpPr/>
          <p:nvPr/>
        </p:nvCxnSpPr>
        <p:spPr>
          <a:xfrm flipH="1" rot="10800000">
            <a:off x="3055575" y="2353550"/>
            <a:ext cx="568500" cy="372600"/>
          </a:xfrm>
          <a:prstGeom prst="straightConnector1">
            <a:avLst/>
          </a:prstGeom>
          <a:noFill/>
          <a:ln cap="flat" cmpd="sng" w="28575">
            <a:solidFill>
              <a:srgbClr val="000000"/>
            </a:solidFill>
            <a:prstDash val="solid"/>
            <a:round/>
            <a:headEnd len="med" w="med" type="none"/>
            <a:tailEnd len="med" w="med" type="stealth"/>
          </a:ln>
        </p:spPr>
      </p:cxnSp>
      <p:cxnSp>
        <p:nvCxnSpPr>
          <p:cNvPr id="108" name="Google Shape;108;p17"/>
          <p:cNvCxnSpPr>
            <a:stCxn id="104" idx="2"/>
            <a:endCxn id="103" idx="0"/>
          </p:cNvCxnSpPr>
          <p:nvPr/>
        </p:nvCxnSpPr>
        <p:spPr>
          <a:xfrm>
            <a:off x="4485313" y="2393700"/>
            <a:ext cx="0" cy="498900"/>
          </a:xfrm>
          <a:prstGeom prst="straightConnector1">
            <a:avLst/>
          </a:prstGeom>
          <a:noFill/>
          <a:ln cap="flat" cmpd="sng" w="28575">
            <a:solidFill>
              <a:srgbClr val="000000"/>
            </a:solidFill>
            <a:prstDash val="solid"/>
            <a:round/>
            <a:headEnd len="med" w="med" type="none"/>
            <a:tailEnd len="med" w="med" type="stealth"/>
          </a:ln>
        </p:spPr>
      </p:cxnSp>
      <p:cxnSp>
        <p:nvCxnSpPr>
          <p:cNvPr id="109" name="Google Shape;109;p17"/>
          <p:cNvCxnSpPr/>
          <p:nvPr/>
        </p:nvCxnSpPr>
        <p:spPr>
          <a:xfrm flipH="1" rot="10800000">
            <a:off x="5178000" y="2965375"/>
            <a:ext cx="629400" cy="329700"/>
          </a:xfrm>
          <a:prstGeom prst="straightConnector1">
            <a:avLst/>
          </a:prstGeom>
          <a:noFill/>
          <a:ln cap="flat" cmpd="sng" w="28575">
            <a:solidFill>
              <a:srgbClr val="000000"/>
            </a:solidFill>
            <a:prstDash val="solid"/>
            <a:round/>
            <a:headEnd len="med" w="med" type="none"/>
            <a:tailEnd len="med" w="med" type="stealth"/>
          </a:ln>
        </p:spPr>
      </p:cxnSp>
      <p:cxnSp>
        <p:nvCxnSpPr>
          <p:cNvPr id="110" name="Google Shape;110;p17"/>
          <p:cNvCxnSpPr>
            <a:stCxn id="111" idx="3"/>
            <a:endCxn id="105" idx="1"/>
          </p:cNvCxnSpPr>
          <p:nvPr/>
        </p:nvCxnSpPr>
        <p:spPr>
          <a:xfrm flipH="1" rot="10800000">
            <a:off x="7133001" y="2240751"/>
            <a:ext cx="467100" cy="164100"/>
          </a:xfrm>
          <a:prstGeom prst="straightConnector1">
            <a:avLst/>
          </a:prstGeom>
          <a:noFill/>
          <a:ln cap="flat" cmpd="sng" w="28575">
            <a:solidFill>
              <a:srgbClr val="000000"/>
            </a:solidFill>
            <a:prstDash val="solid"/>
            <a:round/>
            <a:headEnd len="med" w="med" type="none"/>
            <a:tailEnd len="med" w="med" type="stealth"/>
          </a:ln>
        </p:spPr>
      </p:cxnSp>
      <p:sp>
        <p:nvSpPr>
          <p:cNvPr id="112" name="Google Shape;112;p17"/>
          <p:cNvSpPr txBox="1"/>
          <p:nvPr/>
        </p:nvSpPr>
        <p:spPr>
          <a:xfrm>
            <a:off x="331600" y="1771375"/>
            <a:ext cx="1046100" cy="2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Input</a:t>
            </a:r>
            <a:endParaRPr>
              <a:latin typeface="Open Sans"/>
              <a:ea typeface="Open Sans"/>
              <a:cs typeface="Open Sans"/>
              <a:sym typeface="Open Sans"/>
            </a:endParaRPr>
          </a:p>
        </p:txBody>
      </p:sp>
      <p:sp>
        <p:nvSpPr>
          <p:cNvPr id="113" name="Google Shape;113;p17"/>
          <p:cNvSpPr txBox="1"/>
          <p:nvPr/>
        </p:nvSpPr>
        <p:spPr>
          <a:xfrm>
            <a:off x="1597213" y="2094950"/>
            <a:ext cx="16161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pen Sans"/>
                <a:ea typeface="Open Sans"/>
                <a:cs typeface="Open Sans"/>
                <a:sym typeface="Open Sans"/>
              </a:rPr>
              <a:t>Webcam</a:t>
            </a:r>
            <a:endParaRPr sz="1000">
              <a:latin typeface="Open Sans"/>
              <a:ea typeface="Open Sans"/>
              <a:cs typeface="Open Sans"/>
              <a:sym typeface="Open Sans"/>
            </a:endParaRPr>
          </a:p>
        </p:txBody>
      </p:sp>
      <p:sp>
        <p:nvSpPr>
          <p:cNvPr id="114" name="Google Shape;114;p17"/>
          <p:cNvSpPr txBox="1"/>
          <p:nvPr/>
        </p:nvSpPr>
        <p:spPr>
          <a:xfrm>
            <a:off x="6101788" y="1519675"/>
            <a:ext cx="8184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Testing</a:t>
            </a:r>
            <a:endParaRPr>
              <a:latin typeface="Open Sans"/>
              <a:ea typeface="Open Sans"/>
              <a:cs typeface="Open Sans"/>
              <a:sym typeface="Open Sans"/>
            </a:endParaRPr>
          </a:p>
        </p:txBody>
      </p:sp>
      <p:pic>
        <p:nvPicPr>
          <p:cNvPr id="115" name="Google Shape;115;p17"/>
          <p:cNvPicPr preferRelativeResize="0"/>
          <p:nvPr/>
        </p:nvPicPr>
        <p:blipFill>
          <a:blip r:embed="rId3">
            <a:alphaModFix/>
          </a:blip>
          <a:stretch>
            <a:fillRect/>
          </a:stretch>
        </p:blipFill>
        <p:spPr>
          <a:xfrm>
            <a:off x="1728875" y="2315844"/>
            <a:ext cx="1352776" cy="1014581"/>
          </a:xfrm>
          <a:prstGeom prst="rect">
            <a:avLst/>
          </a:prstGeom>
          <a:noFill/>
          <a:ln>
            <a:noFill/>
          </a:ln>
        </p:spPr>
      </p:pic>
      <p:pic>
        <p:nvPicPr>
          <p:cNvPr id="116" name="Google Shape;116;p17"/>
          <p:cNvPicPr preferRelativeResize="0"/>
          <p:nvPr/>
        </p:nvPicPr>
        <p:blipFill>
          <a:blip r:embed="rId4">
            <a:alphaModFix/>
          </a:blip>
          <a:stretch>
            <a:fillRect/>
          </a:stretch>
        </p:blipFill>
        <p:spPr>
          <a:xfrm>
            <a:off x="6962125" y="3133077"/>
            <a:ext cx="1619022" cy="1014575"/>
          </a:xfrm>
          <a:prstGeom prst="rect">
            <a:avLst/>
          </a:prstGeom>
          <a:noFill/>
          <a:ln>
            <a:noFill/>
          </a:ln>
        </p:spPr>
      </p:pic>
      <p:pic>
        <p:nvPicPr>
          <p:cNvPr id="111" name="Google Shape;111;p17"/>
          <p:cNvPicPr preferRelativeResize="0"/>
          <p:nvPr/>
        </p:nvPicPr>
        <p:blipFill>
          <a:blip r:embed="rId5">
            <a:alphaModFix/>
          </a:blip>
          <a:stretch>
            <a:fillRect/>
          </a:stretch>
        </p:blipFill>
        <p:spPr>
          <a:xfrm>
            <a:off x="5888975" y="1828252"/>
            <a:ext cx="1244026" cy="1153199"/>
          </a:xfrm>
          <a:prstGeom prst="rect">
            <a:avLst/>
          </a:prstGeom>
          <a:noFill/>
          <a:ln>
            <a:noFill/>
          </a:ln>
        </p:spPr>
      </p:pic>
      <p:pic>
        <p:nvPicPr>
          <p:cNvPr id="117" name="Google Shape;117;p17"/>
          <p:cNvPicPr preferRelativeResize="0"/>
          <p:nvPr/>
        </p:nvPicPr>
        <p:blipFill rotWithShape="1">
          <a:blip r:embed="rId6">
            <a:alphaModFix/>
          </a:blip>
          <a:srcRect b="7063" l="0" r="0" t="0"/>
          <a:stretch/>
        </p:blipFill>
        <p:spPr>
          <a:xfrm>
            <a:off x="263200" y="2130075"/>
            <a:ext cx="1182900" cy="1330275"/>
          </a:xfrm>
          <a:prstGeom prst="rect">
            <a:avLst/>
          </a:prstGeom>
          <a:noFill/>
          <a:ln>
            <a:noFill/>
          </a:ln>
        </p:spPr>
      </p:pic>
      <p:cxnSp>
        <p:nvCxnSpPr>
          <p:cNvPr id="118" name="Google Shape;118;p17"/>
          <p:cNvCxnSpPr/>
          <p:nvPr/>
        </p:nvCxnSpPr>
        <p:spPr>
          <a:xfrm flipH="1">
            <a:off x="7904488" y="2599350"/>
            <a:ext cx="139200" cy="521700"/>
          </a:xfrm>
          <a:prstGeom prst="straightConnector1">
            <a:avLst/>
          </a:prstGeom>
          <a:noFill/>
          <a:ln cap="flat" cmpd="sng" w="19050">
            <a:solidFill>
              <a:srgbClr val="000000"/>
            </a:solidFill>
            <a:prstDash val="solid"/>
            <a:round/>
            <a:headEnd len="med" w="med" type="none"/>
            <a:tailEnd len="med" w="med" type="triangle"/>
          </a:ln>
        </p:spPr>
      </p:cxnSp>
      <p:sp>
        <p:nvSpPr>
          <p:cNvPr id="119" name="Google Shape;119;p17"/>
          <p:cNvSpPr txBox="1"/>
          <p:nvPr/>
        </p:nvSpPr>
        <p:spPr>
          <a:xfrm>
            <a:off x="7945225" y="2636825"/>
            <a:ext cx="11079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Courier New"/>
                <a:ea typeface="Courier New"/>
                <a:cs typeface="Courier New"/>
                <a:sym typeface="Courier New"/>
              </a:rPr>
              <a:t>{“redLight, “On”}</a:t>
            </a:r>
            <a:endParaRPr sz="9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06069" y="468975"/>
            <a:ext cx="45372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 set up web page demo</a:t>
            </a:r>
            <a:endParaRPr/>
          </a:p>
        </p:txBody>
      </p:sp>
      <p:sp>
        <p:nvSpPr>
          <p:cNvPr id="125" name="Google Shape;125;p18"/>
          <p:cNvSpPr txBox="1"/>
          <p:nvPr>
            <p:ph idx="1" type="body"/>
          </p:nvPr>
        </p:nvSpPr>
        <p:spPr>
          <a:xfrm>
            <a:off x="311700" y="1572500"/>
            <a:ext cx="4845600" cy="330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camera server and web server maintain a TCP connection using websockets.</a:t>
            </a:r>
            <a:endParaRPr/>
          </a:p>
          <a:p>
            <a:pPr indent="-342900" lvl="0" marL="457200" rtl="0" algn="l">
              <a:spcBef>
                <a:spcPts val="0"/>
              </a:spcBef>
              <a:spcAft>
                <a:spcPts val="0"/>
              </a:spcAft>
              <a:buSzPts val="1800"/>
              <a:buChar char="●"/>
            </a:pPr>
            <a:r>
              <a:rPr lang="en"/>
              <a:t>Through this connection, the camera server </a:t>
            </a:r>
            <a:r>
              <a:rPr lang="en"/>
              <a:t>receives a command to take a photo and upload it via FTP to the web server.</a:t>
            </a:r>
            <a:endParaRPr/>
          </a:p>
          <a:p>
            <a:pPr indent="-342900" lvl="0" marL="457200" rtl="0" algn="l">
              <a:spcBef>
                <a:spcPts val="0"/>
              </a:spcBef>
              <a:spcAft>
                <a:spcPts val="0"/>
              </a:spcAft>
              <a:buSzPts val="1800"/>
              <a:buChar char="●"/>
            </a:pPr>
            <a:r>
              <a:rPr lang="en"/>
              <a:t>Once received, the image is analyzed and displayed on the web page.</a:t>
            </a:r>
            <a:endParaRPr/>
          </a:p>
        </p:txBody>
      </p:sp>
      <p:pic>
        <p:nvPicPr>
          <p:cNvPr id="126" name="Google Shape;126;p18"/>
          <p:cNvPicPr preferRelativeResize="0"/>
          <p:nvPr/>
        </p:nvPicPr>
        <p:blipFill>
          <a:blip r:embed="rId3">
            <a:alphaModFix/>
          </a:blip>
          <a:stretch>
            <a:fillRect/>
          </a:stretch>
        </p:blipFill>
        <p:spPr>
          <a:xfrm>
            <a:off x="5840400" y="560150"/>
            <a:ext cx="3167775" cy="449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T">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